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63" r:id="rId6"/>
    <p:sldId id="256" r:id="rId7"/>
    <p:sldId id="257" r:id="rId8"/>
    <p:sldId id="258" r:id="rId9"/>
    <p:sldId id="259" r:id="rId10"/>
    <p:sldId id="260" r:id="rId11"/>
    <p:sldId id="261" r:id="rId12"/>
    <p:sldId id="262" r:id="rId13"/>
    <p:sldId id="264" r:id="rId14"/>
    <p:sldId id="267" r:id="rId15"/>
    <p:sldId id="268"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53E"/>
    <a:srgbClr val="183863"/>
    <a:srgbClr val="D70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E91C28-B3F0-46E4-B307-F0D63793AD4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3444383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91C28-B3F0-46E4-B307-F0D63793AD4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69905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91C28-B3F0-46E4-B307-F0D63793AD4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396086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91C28-B3F0-46E4-B307-F0D63793AD4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312059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E91C28-B3F0-46E4-B307-F0D63793AD4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426220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E91C28-B3F0-46E4-B307-F0D63793AD4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343462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E91C28-B3F0-46E4-B307-F0D63793AD45}"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15531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E91C28-B3F0-46E4-B307-F0D63793AD45}"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91008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91C28-B3F0-46E4-B307-F0D63793AD45}"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358119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E91C28-B3F0-46E4-B307-F0D63793AD4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275498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E91C28-B3F0-46E4-B307-F0D63793AD4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409758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91C28-B3F0-46E4-B307-F0D63793AD45}" type="datetimeFigureOut">
              <a:rPr lang="en-US" smtClean="0"/>
              <a:t>8/10/2021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24618-CF43-4732-9FCA-12D6CD4A454E}" type="slidenum">
              <a:rPr lang="en-US" smtClean="0"/>
              <a:t>‹#›</a:t>
            </a:fld>
            <a:endParaRPr lang="en-US"/>
          </a:p>
        </p:txBody>
      </p:sp>
    </p:spTree>
    <p:extLst>
      <p:ext uri="{BB962C8B-B14F-4D97-AF65-F5344CB8AC3E}">
        <p14:creationId xmlns:p14="http://schemas.microsoft.com/office/powerpoint/2010/main" val="4198602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0" b="-83000"/>
          </a:stretch>
        </a:blipFill>
        <a:effectLst/>
      </p:bgPr>
    </p:bg>
    <p:spTree>
      <p:nvGrpSpPr>
        <p:cNvPr id="1" name=""/>
        <p:cNvGrpSpPr/>
        <p:nvPr/>
      </p:nvGrpSpPr>
      <p:grpSpPr>
        <a:xfrm>
          <a:off x="0" y="0"/>
          <a:ext cx="0" cy="0"/>
          <a:chOff x="0" y="0"/>
          <a:chExt cx="0" cy="0"/>
        </a:xfrm>
      </p:grpSpPr>
      <p:sp>
        <p:nvSpPr>
          <p:cNvPr id="7" name="Rectangle 6"/>
          <p:cNvSpPr/>
          <p:nvPr/>
        </p:nvSpPr>
        <p:spPr>
          <a:xfrm>
            <a:off x="0" y="4431322"/>
            <a:ext cx="12192000" cy="1582616"/>
          </a:xfrm>
          <a:prstGeom prst="rect">
            <a:avLst/>
          </a:prstGeom>
          <a:solidFill>
            <a:srgbClr val="00153E">
              <a:alpha val="8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2078182" y="1122363"/>
            <a:ext cx="8589818" cy="2387600"/>
          </a:xfrm>
        </p:spPr>
        <p:txBody>
          <a:bodyPr>
            <a:normAutofit/>
          </a:bodyPr>
          <a:lstStyle/>
          <a:p>
            <a:pPr algn="l"/>
            <a:r>
              <a:rPr lang="en-US" sz="4800" dirty="0">
                <a:solidFill>
                  <a:srgbClr val="D70A00"/>
                </a:solidFill>
                <a:latin typeface="Proxima Nova" panose="02000506030000020004" pitchFamily="50" charset="0"/>
              </a:rPr>
              <a:t>Lesson 3</a:t>
            </a:r>
            <a:r>
              <a:rPr lang="en-US" dirty="0">
                <a:solidFill>
                  <a:srgbClr val="D70A00"/>
                </a:solidFill>
                <a:latin typeface="Proxima Nova" panose="02000506030000020004" pitchFamily="50" charset="0"/>
              </a:rPr>
              <a:t/>
            </a:r>
            <a:br>
              <a:rPr lang="en-US" dirty="0">
                <a:solidFill>
                  <a:srgbClr val="D70A00"/>
                </a:solidFill>
                <a:latin typeface="Proxima Nova" panose="02000506030000020004" pitchFamily="50" charset="0"/>
              </a:rPr>
            </a:br>
            <a:r>
              <a:rPr lang="en-US" b="1" dirty="0">
                <a:latin typeface="Proxima Nova" panose="02000506030000020004" pitchFamily="50" charset="0"/>
              </a:rPr>
              <a:t>HOW THE SSS WORKS</a:t>
            </a:r>
          </a:p>
        </p:txBody>
      </p:sp>
      <p:sp>
        <p:nvSpPr>
          <p:cNvPr id="5" name="Subtitle 4"/>
          <p:cNvSpPr>
            <a:spLocks noGrp="1"/>
          </p:cNvSpPr>
          <p:nvPr>
            <p:ph type="subTitle" idx="1"/>
          </p:nvPr>
        </p:nvSpPr>
        <p:spPr>
          <a:xfrm>
            <a:off x="2078182" y="5055574"/>
            <a:ext cx="8589818" cy="782517"/>
          </a:xfrm>
        </p:spPr>
        <p:txBody>
          <a:bodyPr>
            <a:normAutofit/>
          </a:bodyPr>
          <a:lstStyle/>
          <a:p>
            <a:pPr algn="l"/>
            <a:r>
              <a:rPr lang="en-US" sz="2800" dirty="0">
                <a:solidFill>
                  <a:schemeClr val="bg1"/>
                </a:solidFill>
                <a:latin typeface="Proxima Nova" panose="02000506030000020004" pitchFamily="50" charset="0"/>
              </a:rPr>
              <a:t>U.S. SELECTIVE SERVICE SYSTEM</a:t>
            </a:r>
          </a:p>
        </p:txBody>
      </p:sp>
      <p:sp>
        <p:nvSpPr>
          <p:cNvPr id="6" name="Title 3"/>
          <p:cNvSpPr txBox="1">
            <a:spLocks/>
          </p:cNvSpPr>
          <p:nvPr/>
        </p:nvSpPr>
        <p:spPr>
          <a:xfrm>
            <a:off x="1524000" y="1313294"/>
            <a:ext cx="1078523"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500" dirty="0">
                <a:solidFill>
                  <a:srgbClr val="D70A00"/>
                </a:solidFill>
                <a:latin typeface="Proxima Nova" panose="02000506030000020004" pitchFamily="50" charset="0"/>
              </a:rPr>
              <a:t>|</a:t>
            </a:r>
            <a:endParaRPr lang="en-US" sz="12500" dirty="0">
              <a:latin typeface="Proxima Nova" panose="02000506030000020004" pitchFamily="50"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1" y="4460630"/>
            <a:ext cx="1524000" cy="1524000"/>
          </a:xfrm>
          <a:prstGeom prst="rect">
            <a:avLst/>
          </a:prstGeom>
        </p:spPr>
      </p:pic>
    </p:spTree>
    <p:extLst>
      <p:ext uri="{BB962C8B-B14F-4D97-AF65-F5344CB8AC3E}">
        <p14:creationId xmlns:p14="http://schemas.microsoft.com/office/powerpoint/2010/main" val="1044082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209964" y="1825625"/>
            <a:ext cx="10143835" cy="4815320"/>
          </a:xfrm>
        </p:spPr>
        <p:txBody>
          <a:bodyPr>
            <a:noAutofit/>
          </a:bodyPr>
          <a:lstStyle/>
          <a:p>
            <a:pPr>
              <a:lnSpc>
                <a:spcPct val="150000"/>
              </a:lnSpc>
              <a:buClr>
                <a:srgbClr val="D70A00"/>
              </a:buClr>
              <a:buSzPct val="150000"/>
              <a:buFont typeface="Calibri" panose="020F0502020204030204" pitchFamily="34" charset="0"/>
              <a:buChar char="|"/>
            </a:pPr>
            <a:r>
              <a:rPr lang="en-US" spc="300" dirty="0">
                <a:solidFill>
                  <a:schemeClr val="bg1"/>
                </a:solidFill>
                <a:latin typeface="Proxima Nova" panose="02000506030000020004" pitchFamily="50" charset="0"/>
              </a:rPr>
              <a:t>ADMINISTRATIVE CLASSIFICATIONS</a:t>
            </a:r>
          </a:p>
          <a:p>
            <a:pPr marL="0" indent="0">
              <a:lnSpc>
                <a:spcPct val="100000"/>
              </a:lnSpc>
              <a:buClr>
                <a:srgbClr val="D70A00"/>
              </a:buClr>
              <a:buSzPct val="150000"/>
              <a:buNone/>
            </a:pPr>
            <a:r>
              <a:rPr lang="en-US" sz="2400" dirty="0">
                <a:solidFill>
                  <a:schemeClr val="bg1"/>
                </a:solidFill>
                <a:latin typeface="Proxima Nova" panose="02000506030000020004" pitchFamily="50" charset="0"/>
              </a:rPr>
              <a:t>A man’s eligibility is decided by personnel at a Selective Service area office based on certain criteria.</a:t>
            </a:r>
          </a:p>
          <a:p>
            <a:pPr marL="0" indent="0">
              <a:lnSpc>
                <a:spcPct val="100000"/>
              </a:lnSpc>
              <a:buClr>
                <a:srgbClr val="D70A00"/>
              </a:buClr>
              <a:buSzPct val="150000"/>
              <a:buNone/>
            </a:pPr>
            <a:endParaRPr lang="en-US" sz="1100" dirty="0">
              <a:solidFill>
                <a:schemeClr val="bg1"/>
              </a:solidFill>
              <a:latin typeface="Proxima Nova" panose="02000506030000020004" pitchFamily="50" charset="0"/>
            </a:endParaRPr>
          </a:p>
          <a:p>
            <a:pPr marL="0" indent="0">
              <a:lnSpc>
                <a:spcPct val="100000"/>
              </a:lnSpc>
              <a:buClr>
                <a:srgbClr val="D70A00"/>
              </a:buClr>
              <a:buSzPct val="150000"/>
              <a:buNone/>
            </a:pPr>
            <a:r>
              <a:rPr lang="en-US" dirty="0">
                <a:solidFill>
                  <a:schemeClr val="bg1"/>
                </a:solidFill>
                <a:latin typeface="Proxima Nova" panose="02000506030000020004" pitchFamily="50" charset="0"/>
              </a:rPr>
              <a:t>Classifications include:</a:t>
            </a:r>
          </a:p>
          <a:p>
            <a:pPr>
              <a:lnSpc>
                <a:spcPct val="100000"/>
              </a:lnSpc>
              <a:buClr>
                <a:srgbClr val="D70A00"/>
              </a:buClr>
              <a:buSzPct val="150000"/>
            </a:pPr>
            <a:r>
              <a:rPr lang="en-US" sz="2000" dirty="0">
                <a:solidFill>
                  <a:schemeClr val="bg1"/>
                </a:solidFill>
                <a:latin typeface="Proxima Nova" panose="02000506030000020004" pitchFamily="50" charset="0"/>
              </a:rPr>
              <a:t>Members on active duty in the U.S. Armed Forces and veterans</a:t>
            </a:r>
          </a:p>
          <a:p>
            <a:pPr>
              <a:lnSpc>
                <a:spcPct val="100000"/>
              </a:lnSpc>
              <a:buClr>
                <a:srgbClr val="D70A00"/>
              </a:buClr>
              <a:buSzPct val="150000"/>
            </a:pPr>
            <a:r>
              <a:rPr lang="en-US" sz="2000" dirty="0">
                <a:solidFill>
                  <a:schemeClr val="bg1"/>
                </a:solidFill>
                <a:latin typeface="Proxima Nova" panose="02000506030000020004" pitchFamily="50" charset="0"/>
              </a:rPr>
              <a:t>Members of the National Guard, Reserves, or students in ROTC</a:t>
            </a:r>
          </a:p>
          <a:p>
            <a:pPr>
              <a:lnSpc>
                <a:spcPct val="100000"/>
              </a:lnSpc>
              <a:buClr>
                <a:srgbClr val="D70A00"/>
              </a:buClr>
              <a:buSzPct val="150000"/>
            </a:pPr>
            <a:r>
              <a:rPr lang="en-US" sz="2000" dirty="0">
                <a:solidFill>
                  <a:schemeClr val="bg1"/>
                </a:solidFill>
                <a:latin typeface="Proxima Nova" panose="02000506030000020004" pitchFamily="50" charset="0"/>
              </a:rPr>
              <a:t>Certain public officials</a:t>
            </a:r>
          </a:p>
          <a:p>
            <a:pPr>
              <a:lnSpc>
                <a:spcPct val="100000"/>
              </a:lnSpc>
              <a:buClr>
                <a:srgbClr val="D70A00"/>
              </a:buClr>
              <a:buSzPct val="150000"/>
            </a:pPr>
            <a:r>
              <a:rPr lang="en-US" sz="2000" dirty="0">
                <a:solidFill>
                  <a:schemeClr val="bg1"/>
                </a:solidFill>
                <a:latin typeface="Proxima Nova" panose="02000506030000020004" pitchFamily="50" charset="0"/>
              </a:rPr>
              <a:t>Dual nationals, certain non-citizens, and treaty aliens</a:t>
            </a:r>
          </a:p>
          <a:p>
            <a:pPr>
              <a:lnSpc>
                <a:spcPct val="100000"/>
              </a:lnSpc>
              <a:buClr>
                <a:srgbClr val="D70A00"/>
              </a:buClr>
              <a:buSzPct val="150000"/>
            </a:pPr>
            <a:r>
              <a:rPr lang="en-US" sz="2000" dirty="0">
                <a:solidFill>
                  <a:schemeClr val="bg1"/>
                </a:solidFill>
                <a:latin typeface="Proxima Nova" panose="02000506030000020004" pitchFamily="50" charset="0"/>
              </a:rPr>
              <a:t>Men whose immediate family member was KIA, died in the line of duty, or is MIA</a:t>
            </a:r>
          </a:p>
        </p:txBody>
      </p:sp>
      <p:sp>
        <p:nvSpPr>
          <p:cNvPr id="8" name="Title 3"/>
          <p:cNvSpPr>
            <a:spLocks noGrp="1"/>
          </p:cNvSpPr>
          <p:nvPr>
            <p:ph type="title"/>
          </p:nvPr>
        </p:nvSpPr>
        <p:spPr>
          <a:xfrm>
            <a:off x="838200" y="365125"/>
            <a:ext cx="10515600" cy="1325563"/>
          </a:xfrm>
        </p:spPr>
        <p:txBody>
          <a:bodyPr>
            <a:normAutofit/>
          </a:bodyPr>
          <a:lstStyle/>
          <a:p>
            <a:r>
              <a:rPr lang="en-US" sz="4800" spc="300" baseline="30000" dirty="0">
                <a:solidFill>
                  <a:schemeClr val="bg1"/>
                </a:solidFill>
                <a:latin typeface="Proxima Nova" panose="02000506030000020004" pitchFamily="50" charset="0"/>
              </a:rPr>
              <a:t>CLAIM AND APPEAL</a:t>
            </a:r>
            <a:r>
              <a:rPr lang="en-US" sz="4800" spc="300" dirty="0">
                <a:solidFill>
                  <a:schemeClr val="bg1"/>
                </a:solidFill>
                <a:latin typeface="Proxima Nova" panose="02000506030000020004" pitchFamily="50" charset="0"/>
              </a:rPr>
              <a:t> </a:t>
            </a:r>
            <a:r>
              <a:rPr lang="en-US" sz="4800" spc="300" baseline="30000" dirty="0">
                <a:solidFill>
                  <a:schemeClr val="bg1"/>
                </a:solidFill>
                <a:latin typeface="Proxima Nova" panose="02000506030000020004" pitchFamily="50" charset="0"/>
              </a:rPr>
              <a:t>PROCESS</a:t>
            </a:r>
            <a:endParaRPr lang="en-US" sz="4800" spc="300"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2895238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209964" y="1825625"/>
            <a:ext cx="10143835" cy="4351338"/>
          </a:xfrm>
        </p:spPr>
        <p:txBody>
          <a:bodyPr>
            <a:noAutofit/>
          </a:bodyPr>
          <a:lstStyle/>
          <a:p>
            <a:pPr>
              <a:lnSpc>
                <a:spcPct val="150000"/>
              </a:lnSpc>
              <a:buClr>
                <a:srgbClr val="D70A00"/>
              </a:buClr>
              <a:buSzPct val="150000"/>
              <a:buFont typeface="Calibri" panose="020F0502020204030204" pitchFamily="34" charset="0"/>
              <a:buChar char="|"/>
            </a:pPr>
            <a:r>
              <a:rPr lang="en-US" spc="300" dirty="0">
                <a:solidFill>
                  <a:schemeClr val="bg1"/>
                </a:solidFill>
                <a:latin typeface="Proxima Nova" panose="02000506030000020004" pitchFamily="50" charset="0"/>
              </a:rPr>
              <a:t>JUDGMENTAL CLASSIFICATIONS</a:t>
            </a:r>
          </a:p>
          <a:p>
            <a:pPr marL="0" indent="0">
              <a:lnSpc>
                <a:spcPct val="100000"/>
              </a:lnSpc>
              <a:buClr>
                <a:srgbClr val="D70A00"/>
              </a:buClr>
              <a:buSzPct val="150000"/>
              <a:buNone/>
            </a:pPr>
            <a:r>
              <a:rPr lang="en-US" sz="2400" dirty="0">
                <a:solidFill>
                  <a:schemeClr val="bg1"/>
                </a:solidFill>
                <a:latin typeface="Proxima Nova" panose="02000506030000020004" pitchFamily="50" charset="0"/>
              </a:rPr>
              <a:t>Require that the Local Board make a judgment to be granted. Supporting evidence must also be submitted with the claim.</a:t>
            </a:r>
          </a:p>
          <a:p>
            <a:pPr marL="0" indent="0">
              <a:lnSpc>
                <a:spcPct val="100000"/>
              </a:lnSpc>
              <a:buClr>
                <a:srgbClr val="D70A00"/>
              </a:buClr>
              <a:buSzPct val="150000"/>
              <a:buNone/>
            </a:pPr>
            <a:endParaRPr lang="en-US" sz="1100" dirty="0">
              <a:solidFill>
                <a:schemeClr val="bg1"/>
              </a:solidFill>
              <a:latin typeface="Proxima Nova" panose="02000506030000020004" pitchFamily="50" charset="0"/>
            </a:endParaRPr>
          </a:p>
          <a:p>
            <a:pPr marL="0" indent="0">
              <a:lnSpc>
                <a:spcPct val="100000"/>
              </a:lnSpc>
              <a:buClr>
                <a:srgbClr val="D70A00"/>
              </a:buClr>
              <a:buSzPct val="150000"/>
              <a:buNone/>
            </a:pPr>
            <a:r>
              <a:rPr lang="en-US" dirty="0">
                <a:solidFill>
                  <a:schemeClr val="bg1"/>
                </a:solidFill>
                <a:latin typeface="Proxima Nova" panose="02000506030000020004" pitchFamily="50" charset="0"/>
              </a:rPr>
              <a:t>Classifications include:</a:t>
            </a:r>
          </a:p>
          <a:p>
            <a:pPr>
              <a:lnSpc>
                <a:spcPct val="100000"/>
              </a:lnSpc>
              <a:buClr>
                <a:srgbClr val="D70A00"/>
              </a:buClr>
              <a:buSzPct val="150000"/>
            </a:pPr>
            <a:r>
              <a:rPr lang="en-US" sz="2400" dirty="0">
                <a:solidFill>
                  <a:schemeClr val="bg1"/>
                </a:solidFill>
                <a:latin typeface="Proxima Nova" panose="02000506030000020004" pitchFamily="50" charset="0"/>
              </a:rPr>
              <a:t>Men who identify as conscientious objectors</a:t>
            </a:r>
          </a:p>
          <a:p>
            <a:pPr>
              <a:lnSpc>
                <a:spcPct val="100000"/>
              </a:lnSpc>
              <a:buClr>
                <a:srgbClr val="D70A00"/>
              </a:buClr>
              <a:buSzPct val="150000"/>
            </a:pPr>
            <a:r>
              <a:rPr lang="en-US" sz="2400" dirty="0">
                <a:solidFill>
                  <a:schemeClr val="bg1"/>
                </a:solidFill>
                <a:latin typeface="Proxima Nova" panose="02000506030000020004" pitchFamily="50" charset="0"/>
              </a:rPr>
              <a:t>Men whose induction would cause hardship</a:t>
            </a:r>
          </a:p>
          <a:p>
            <a:pPr>
              <a:lnSpc>
                <a:spcPct val="100000"/>
              </a:lnSpc>
              <a:buClr>
                <a:srgbClr val="D70A00"/>
              </a:buClr>
              <a:buSzPct val="150000"/>
            </a:pPr>
            <a:r>
              <a:rPr lang="en-US" sz="2400" dirty="0">
                <a:solidFill>
                  <a:schemeClr val="bg1"/>
                </a:solidFill>
                <a:latin typeface="Proxima Nova" panose="02000506030000020004" pitchFamily="50" charset="0"/>
              </a:rPr>
              <a:t>Ministers of religion</a:t>
            </a:r>
          </a:p>
          <a:p>
            <a:pPr>
              <a:lnSpc>
                <a:spcPct val="100000"/>
              </a:lnSpc>
              <a:buClr>
                <a:srgbClr val="D70A00"/>
              </a:buClr>
              <a:buSzPct val="150000"/>
            </a:pPr>
            <a:r>
              <a:rPr lang="en-US" sz="2400" dirty="0">
                <a:solidFill>
                  <a:schemeClr val="bg1"/>
                </a:solidFill>
                <a:latin typeface="Proxima Nova" panose="02000506030000020004" pitchFamily="50" charset="0"/>
              </a:rPr>
              <a:t>Students preparing for the ministry</a:t>
            </a:r>
          </a:p>
        </p:txBody>
      </p:sp>
      <p:sp>
        <p:nvSpPr>
          <p:cNvPr id="8" name="Title 3"/>
          <p:cNvSpPr>
            <a:spLocks noGrp="1"/>
          </p:cNvSpPr>
          <p:nvPr>
            <p:ph type="title"/>
          </p:nvPr>
        </p:nvSpPr>
        <p:spPr>
          <a:xfrm>
            <a:off x="838200" y="365125"/>
            <a:ext cx="10515600" cy="1325563"/>
          </a:xfrm>
        </p:spPr>
        <p:txBody>
          <a:bodyPr>
            <a:normAutofit/>
          </a:bodyPr>
          <a:lstStyle/>
          <a:p>
            <a:r>
              <a:rPr lang="en-US" sz="4800" spc="300" baseline="30000" dirty="0">
                <a:solidFill>
                  <a:schemeClr val="bg1"/>
                </a:solidFill>
                <a:latin typeface="Proxima Nova" panose="02000506030000020004" pitchFamily="50" charset="0"/>
              </a:rPr>
              <a:t>CLAIM AND APPEAL</a:t>
            </a:r>
            <a:r>
              <a:rPr lang="en-US" sz="4800" spc="300" dirty="0">
                <a:solidFill>
                  <a:schemeClr val="bg1"/>
                </a:solidFill>
                <a:latin typeface="Proxima Nova" panose="02000506030000020004" pitchFamily="50" charset="0"/>
              </a:rPr>
              <a:t> </a:t>
            </a:r>
            <a:r>
              <a:rPr lang="en-US" sz="4800" spc="300" baseline="30000" dirty="0">
                <a:solidFill>
                  <a:schemeClr val="bg1"/>
                </a:solidFill>
                <a:latin typeface="Proxima Nova" panose="02000506030000020004" pitchFamily="50" charset="0"/>
              </a:rPr>
              <a:t>PROCESS</a:t>
            </a:r>
            <a:endParaRPr lang="en-US" sz="4800" spc="300"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99191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a:xfrm>
            <a:off x="831273" y="203979"/>
            <a:ext cx="10522527" cy="1358179"/>
          </a:xfrm>
        </p:spPr>
        <p:txBody>
          <a:bodyPr>
            <a:normAutofit/>
          </a:bodyPr>
          <a:lstStyle/>
          <a:p>
            <a:r>
              <a:rPr lang="en-US" sz="4800" spc="300" dirty="0">
                <a:solidFill>
                  <a:schemeClr val="bg1"/>
                </a:solidFill>
                <a:latin typeface="Proxima Nova" panose="02000506030000020004" pitchFamily="50" charset="0"/>
              </a:rPr>
              <a:t>TEST YOUR KNOWLEDGE</a:t>
            </a:r>
          </a:p>
        </p:txBody>
      </p:sp>
      <p:sp>
        <p:nvSpPr>
          <p:cNvPr id="7" name="Content Placeholder 4"/>
          <p:cNvSpPr>
            <a:spLocks noGrp="1"/>
          </p:cNvSpPr>
          <p:nvPr>
            <p:ph idx="1"/>
          </p:nvPr>
        </p:nvSpPr>
        <p:spPr>
          <a:xfrm>
            <a:off x="745067" y="1559384"/>
            <a:ext cx="11167533" cy="4351338"/>
          </a:xfrm>
        </p:spPr>
        <p:txBody>
          <a:bodyPr vert="horz" lIns="91440" tIns="45720" rIns="91440" bIns="45720" rtlCol="0" anchor="t">
            <a:noAutofit/>
          </a:bodyPr>
          <a:lstStyle/>
          <a:p>
            <a:pPr marL="0" indent="0">
              <a:lnSpc>
                <a:spcPct val="100000"/>
              </a:lnSpc>
              <a:spcBef>
                <a:spcPts val="0"/>
              </a:spcBef>
              <a:buClr>
                <a:srgbClr val="D70A00"/>
              </a:buClr>
              <a:buSzPct val="150000"/>
              <a:buFont typeface="Calibri" panose="020F0502020204030204" pitchFamily="34" charset="0"/>
              <a:buChar char="|"/>
            </a:pPr>
            <a:r>
              <a:rPr lang="en-US" sz="2400" spc="300" dirty="0">
                <a:solidFill>
                  <a:schemeClr val="bg1"/>
                </a:solidFill>
                <a:latin typeface="Proxima Nova" panose="02000506030000020004" pitchFamily="50" charset="0"/>
              </a:rPr>
              <a:t>What is the mission of the Selective Service?</a:t>
            </a:r>
          </a:p>
          <a:p>
            <a:pPr marL="0" indent="0">
              <a:lnSpc>
                <a:spcPct val="100000"/>
              </a:lnSpc>
              <a:spcBef>
                <a:spcPts val="0"/>
              </a:spcBef>
              <a:buClr>
                <a:srgbClr val="D70A00"/>
              </a:buClr>
              <a:buSzPct val="150000"/>
              <a:buNone/>
            </a:pPr>
            <a:endParaRPr lang="en-US" sz="1100" spc="300" dirty="0">
              <a:solidFill>
                <a:schemeClr val="bg1"/>
              </a:solidFill>
              <a:latin typeface="Proxima Nova" panose="02000506030000020004" pitchFamily="50" charset="0"/>
            </a:endParaRPr>
          </a:p>
          <a:p>
            <a:pPr marL="0">
              <a:lnSpc>
                <a:spcPct val="100000"/>
              </a:lnSpc>
              <a:buClr>
                <a:srgbClr val="D70A00"/>
              </a:buClr>
              <a:buSzPct val="150000"/>
              <a:buFont typeface="Calibri" panose="020F0502020204030204" pitchFamily="34" charset="0"/>
              <a:buChar char="|"/>
            </a:pPr>
            <a:r>
              <a:rPr lang="en-US" sz="2400" spc="300" dirty="0">
                <a:solidFill>
                  <a:schemeClr val="bg1"/>
                </a:solidFill>
                <a:latin typeface="Proxima Nova" panose="02000506030000020004" pitchFamily="50" charset="0"/>
              </a:rPr>
              <a:t>Is the Selective Service a part of the Department of Defense?</a:t>
            </a:r>
          </a:p>
          <a:p>
            <a:pPr marL="0" indent="0">
              <a:lnSpc>
                <a:spcPct val="100000"/>
              </a:lnSpc>
              <a:buClr>
                <a:srgbClr val="D70A00"/>
              </a:buClr>
              <a:buSzPct val="150000"/>
              <a:buNone/>
            </a:pPr>
            <a:endParaRPr lang="en-US" sz="1100" spc="300" dirty="0">
              <a:solidFill>
                <a:schemeClr val="bg1"/>
              </a:solidFill>
              <a:latin typeface="Proxima Nova" panose="02000506030000020004" pitchFamily="50" charset="0"/>
            </a:endParaRPr>
          </a:p>
          <a:p>
            <a:pPr marL="0">
              <a:lnSpc>
                <a:spcPct val="100000"/>
              </a:lnSpc>
              <a:buClr>
                <a:srgbClr val="D70A00"/>
              </a:buClr>
              <a:buSzPct val="150000"/>
              <a:buFont typeface="Calibri" panose="020F0502020204030204" pitchFamily="34" charset="0"/>
              <a:buChar char="|"/>
            </a:pPr>
            <a:r>
              <a:rPr lang="en-US" sz="2400" spc="300" dirty="0">
                <a:solidFill>
                  <a:schemeClr val="bg1"/>
                </a:solidFill>
                <a:latin typeface="Proxima Nova" panose="02000506030000020004" pitchFamily="50" charset="0"/>
              </a:rPr>
              <a:t>In the event of a national emergency, what is the order of call-up for military service?</a:t>
            </a:r>
          </a:p>
          <a:p>
            <a:pPr marL="0" indent="0">
              <a:lnSpc>
                <a:spcPct val="100000"/>
              </a:lnSpc>
              <a:buClr>
                <a:srgbClr val="D70A00"/>
              </a:buClr>
              <a:buSzPct val="150000"/>
              <a:buNone/>
            </a:pPr>
            <a:endParaRPr lang="en-US" sz="1100" spc="300" dirty="0">
              <a:solidFill>
                <a:schemeClr val="bg1"/>
              </a:solidFill>
              <a:latin typeface="Proxima Nova" panose="02000506030000020004" pitchFamily="50" charset="0"/>
            </a:endParaRPr>
          </a:p>
          <a:p>
            <a:pPr marL="0">
              <a:lnSpc>
                <a:spcPct val="100000"/>
              </a:lnSpc>
              <a:buClr>
                <a:srgbClr val="D70A00"/>
              </a:buClr>
              <a:buSzPct val="150000"/>
              <a:buFont typeface="Calibri" panose="020F0502020204030204" pitchFamily="34" charset="0"/>
              <a:buChar char="|"/>
            </a:pPr>
            <a:r>
              <a:rPr lang="en-US" sz="2400" spc="300" dirty="0">
                <a:solidFill>
                  <a:schemeClr val="bg1"/>
                </a:solidFill>
                <a:latin typeface="Proxima Nova" panose="02000506030000020004" pitchFamily="50" charset="0"/>
              </a:rPr>
              <a:t>What would a lottery help to ensure?</a:t>
            </a:r>
          </a:p>
          <a:p>
            <a:pPr marL="0" indent="0">
              <a:lnSpc>
                <a:spcPct val="100000"/>
              </a:lnSpc>
              <a:buClr>
                <a:srgbClr val="D70A00"/>
              </a:buClr>
              <a:buSzPct val="150000"/>
              <a:buNone/>
            </a:pPr>
            <a:endParaRPr lang="en-US" sz="1100" spc="300" dirty="0">
              <a:solidFill>
                <a:schemeClr val="bg1"/>
              </a:solidFill>
              <a:latin typeface="Proxima Nova" panose="02000506030000020004" pitchFamily="50" charset="0"/>
            </a:endParaRPr>
          </a:p>
          <a:p>
            <a:pPr marL="0">
              <a:lnSpc>
                <a:spcPct val="100000"/>
              </a:lnSpc>
              <a:buClr>
                <a:srgbClr val="D70A00"/>
              </a:buClr>
              <a:buSzPct val="150000"/>
              <a:buFont typeface="Calibri" panose="020F0502020204030204" pitchFamily="34" charset="0"/>
              <a:buChar char="|"/>
            </a:pPr>
            <a:r>
              <a:rPr lang="en-US" sz="2400" spc="300" dirty="0">
                <a:solidFill>
                  <a:schemeClr val="bg1"/>
                </a:solidFill>
                <a:latin typeface="Proxima Nova" panose="02000506030000020004" pitchFamily="50" charset="0"/>
              </a:rPr>
              <a:t>What classification actions are taken by the Local Board?</a:t>
            </a:r>
          </a:p>
          <a:p>
            <a:pPr marL="0" indent="0">
              <a:lnSpc>
                <a:spcPct val="100000"/>
              </a:lnSpc>
              <a:buClr>
                <a:srgbClr val="D70A00"/>
              </a:buClr>
              <a:buSzPct val="150000"/>
              <a:buNone/>
            </a:pPr>
            <a:endParaRPr lang="en-US" sz="1100" spc="300" dirty="0">
              <a:solidFill>
                <a:schemeClr val="bg1"/>
              </a:solidFill>
              <a:latin typeface="Proxima Nova" panose="02000506030000020004" pitchFamily="50" charset="0"/>
            </a:endParaRPr>
          </a:p>
          <a:p>
            <a:pPr marL="0">
              <a:lnSpc>
                <a:spcPct val="100000"/>
              </a:lnSpc>
              <a:buClr>
                <a:srgbClr val="D70A00"/>
              </a:buClr>
              <a:buSzPct val="150000"/>
              <a:buFont typeface="Calibri" panose="020F0502020204030204" pitchFamily="34" charset="0"/>
              <a:buChar char="|"/>
            </a:pPr>
            <a:r>
              <a:rPr lang="en-US" sz="2400" spc="300" dirty="0">
                <a:solidFill>
                  <a:schemeClr val="bg1"/>
                </a:solidFill>
                <a:latin typeface="Proxima Nova" panose="02000506030000020004" pitchFamily="50" charset="0"/>
              </a:rPr>
              <a:t>Does a registrant filing a conscientious objection claim appear before the Local Board?</a:t>
            </a:r>
          </a:p>
          <a:p>
            <a:pPr marL="0">
              <a:lnSpc>
                <a:spcPct val="100000"/>
              </a:lnSpc>
              <a:buClr>
                <a:srgbClr val="D70A00"/>
              </a:buClr>
              <a:buSzPct val="150000"/>
              <a:buFont typeface="Calibri" panose="020F0502020204030204" pitchFamily="34" charset="0"/>
              <a:buChar char="|"/>
            </a:pPr>
            <a:endParaRPr lang="en-US" spc="300"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2025457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a:xfrm>
            <a:off x="838199" y="1083469"/>
            <a:ext cx="10515600" cy="1325563"/>
          </a:xfrm>
        </p:spPr>
        <p:txBody>
          <a:bodyPr>
            <a:normAutofit fontScale="90000"/>
          </a:bodyPr>
          <a:lstStyle/>
          <a:p>
            <a:pPr algn="ctr"/>
            <a:r>
              <a:rPr lang="en-US" sz="4800" spc="300" dirty="0">
                <a:solidFill>
                  <a:schemeClr val="bg1"/>
                </a:solidFill>
                <a:latin typeface="Proxima Nova" panose="02000506030000020004" pitchFamily="50" charset="0"/>
              </a:rPr>
              <a:t>QUESTIONS?</a:t>
            </a:r>
            <a:br>
              <a:rPr lang="en-US" sz="4800" spc="300" dirty="0">
                <a:solidFill>
                  <a:schemeClr val="bg1"/>
                </a:solidFill>
                <a:latin typeface="Proxima Nova" panose="02000506030000020004" pitchFamily="50" charset="0"/>
              </a:rPr>
            </a:br>
            <a:r>
              <a:rPr lang="en-US" sz="4800" spc="300" dirty="0">
                <a:solidFill>
                  <a:schemeClr val="bg1"/>
                </a:solidFill>
                <a:latin typeface="Proxima Nova" panose="02000506030000020004" pitchFamily="50" charset="0"/>
              </a:rPr>
              <a:t>ASK US ON SOCIAL!</a:t>
            </a:r>
            <a:br>
              <a:rPr lang="en-US" sz="4800" spc="300" dirty="0">
                <a:solidFill>
                  <a:schemeClr val="bg1"/>
                </a:solidFill>
                <a:latin typeface="Proxima Nova" panose="02000506030000020004" pitchFamily="50" charset="0"/>
              </a:rPr>
            </a:br>
            <a:endParaRPr lang="en-US" sz="4800" spc="300" dirty="0">
              <a:solidFill>
                <a:schemeClr val="bg1"/>
              </a:solidFill>
              <a:latin typeface="Proxima Nova" panose="02000506030000020004" pitchFamily="50" charset="0"/>
            </a:endParaRPr>
          </a:p>
        </p:txBody>
      </p:sp>
      <p:sp>
        <p:nvSpPr>
          <p:cNvPr id="7" name="TextBox 6"/>
          <p:cNvSpPr txBox="1"/>
          <p:nvPr/>
        </p:nvSpPr>
        <p:spPr>
          <a:xfrm>
            <a:off x="2294313" y="2626822"/>
            <a:ext cx="5503025" cy="1626488"/>
          </a:xfrm>
          <a:prstGeom prst="rect">
            <a:avLst/>
          </a:prstGeom>
          <a:noFill/>
        </p:spPr>
        <p:txBody>
          <a:bodyPr wrap="square" rtlCol="0">
            <a:spAutoFit/>
          </a:bodyPr>
          <a:lstStyle/>
          <a:p>
            <a:r>
              <a:rPr lang="en-US" sz="3200" spc="300" dirty="0">
                <a:solidFill>
                  <a:schemeClr val="bg1"/>
                </a:solidFill>
                <a:latin typeface="Proxima Nova" panose="02000506030000020004" pitchFamily="50" charset="0"/>
              </a:rPr>
              <a:t>@</a:t>
            </a:r>
            <a:r>
              <a:rPr lang="en-US" sz="3200" spc="300" dirty="0" err="1">
                <a:solidFill>
                  <a:schemeClr val="bg1"/>
                </a:solidFill>
                <a:latin typeface="Proxima Nova" panose="02000506030000020004" pitchFamily="50" charset="0"/>
              </a:rPr>
              <a:t>SSSregistration</a:t>
            </a:r>
            <a:r>
              <a:rPr lang="en-US" sz="3200" spc="300" dirty="0">
                <a:solidFill>
                  <a:schemeClr val="bg1"/>
                </a:solidFill>
                <a:latin typeface="Proxima Nova" panose="02000506030000020004" pitchFamily="50" charset="0"/>
              </a:rPr>
              <a:t/>
            </a:r>
            <a:br>
              <a:rPr lang="en-US" sz="3200" spc="300" dirty="0">
                <a:solidFill>
                  <a:schemeClr val="bg1"/>
                </a:solidFill>
                <a:latin typeface="Proxima Nova" panose="02000506030000020004" pitchFamily="50" charset="0"/>
              </a:rPr>
            </a:br>
            <a:r>
              <a:rPr lang="en-US" sz="3200" spc="300" dirty="0">
                <a:solidFill>
                  <a:schemeClr val="bg1"/>
                </a:solidFill>
                <a:latin typeface="Proxima Nova" panose="02000506030000020004" pitchFamily="50" charset="0"/>
              </a:rPr>
              <a:t>@</a:t>
            </a:r>
            <a:r>
              <a:rPr lang="en-US" sz="3200" spc="300" dirty="0" err="1">
                <a:solidFill>
                  <a:schemeClr val="bg1"/>
                </a:solidFill>
                <a:latin typeface="Proxima Nova" panose="02000506030000020004" pitchFamily="50" charset="0"/>
              </a:rPr>
              <a:t>SSS_gov</a:t>
            </a:r>
            <a:r>
              <a:rPr lang="en-US" sz="3200" spc="300" dirty="0">
                <a:solidFill>
                  <a:schemeClr val="bg1"/>
                </a:solidFill>
                <a:latin typeface="Proxima Nova" panose="02000506030000020004" pitchFamily="50" charset="0"/>
              </a:rPr>
              <a:t/>
            </a:r>
            <a:br>
              <a:rPr lang="en-US" sz="3200" spc="300" dirty="0">
                <a:solidFill>
                  <a:schemeClr val="bg1"/>
                </a:solidFill>
                <a:latin typeface="Proxima Nova" panose="02000506030000020004" pitchFamily="50" charset="0"/>
              </a:rPr>
            </a:br>
            <a:r>
              <a:rPr lang="en-US" sz="3200" spc="300" dirty="0">
                <a:solidFill>
                  <a:schemeClr val="bg1"/>
                </a:solidFill>
                <a:latin typeface="Proxima Nova" panose="02000506030000020004" pitchFamily="50" charset="0"/>
              </a:rPr>
              <a:t>@</a:t>
            </a:r>
            <a:r>
              <a:rPr lang="en-US" sz="3200" spc="300" dirty="0" err="1">
                <a:solidFill>
                  <a:schemeClr val="bg1"/>
                </a:solidFill>
                <a:latin typeface="Proxima Nova" panose="02000506030000020004" pitchFamily="50" charset="0"/>
              </a:rPr>
              <a:t>SSS_gov</a:t>
            </a:r>
            <a:endParaRPr lang="en-US" sz="3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686" y="3789525"/>
            <a:ext cx="358948" cy="35894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8874" y="3310194"/>
            <a:ext cx="316572" cy="31657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6498" y="2784763"/>
            <a:ext cx="358948" cy="358948"/>
          </a:xfrm>
          <a:prstGeom prst="rect">
            <a:avLst/>
          </a:prstGeom>
        </p:spPr>
      </p:pic>
    </p:spTree>
    <p:extLst>
      <p:ext uri="{BB962C8B-B14F-4D97-AF65-F5344CB8AC3E}">
        <p14:creationId xmlns:p14="http://schemas.microsoft.com/office/powerpoint/2010/main" val="91508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spc="300" baseline="30000" dirty="0">
                <a:solidFill>
                  <a:schemeClr val="bg1"/>
                </a:solidFill>
                <a:latin typeface="Proxima Nova" panose="02000506030000020004" pitchFamily="50" charset="0"/>
              </a:rPr>
              <a:t>THE DRAFT PROCESS</a:t>
            </a:r>
            <a:endParaRPr lang="en-US" sz="4800" spc="300" dirty="0">
              <a:solidFill>
                <a:schemeClr val="bg1"/>
              </a:solidFill>
              <a:latin typeface="Proxima Nova" panose="02000506030000020004" pitchFamily="50" charset="0"/>
            </a:endParaRPr>
          </a:p>
        </p:txBody>
      </p:sp>
      <p:sp>
        <p:nvSpPr>
          <p:cNvPr id="5" name="Content Placeholder 4"/>
          <p:cNvSpPr>
            <a:spLocks noGrp="1"/>
          </p:cNvSpPr>
          <p:nvPr>
            <p:ph idx="1"/>
          </p:nvPr>
        </p:nvSpPr>
        <p:spPr>
          <a:xfrm>
            <a:off x="1209964" y="1825625"/>
            <a:ext cx="10143835" cy="4351338"/>
          </a:xfrm>
        </p:spPr>
        <p:txBody>
          <a:bodyPr>
            <a:noAutofit/>
          </a:bodyPr>
          <a:lstStyle/>
          <a:p>
            <a:pPr>
              <a:lnSpc>
                <a:spcPct val="150000"/>
              </a:lnSpc>
              <a:buClr>
                <a:srgbClr val="D70A00"/>
              </a:buClr>
              <a:buSzPct val="150000"/>
              <a:buFont typeface="Calibri" panose="020F0502020204030204" pitchFamily="34" charset="0"/>
              <a:buChar char="|"/>
            </a:pPr>
            <a:r>
              <a:rPr lang="en-US" spc="300" dirty="0">
                <a:solidFill>
                  <a:schemeClr val="bg1"/>
                </a:solidFill>
                <a:latin typeface="Proxima Nova" panose="02000506030000020004" pitchFamily="50" charset="0"/>
              </a:rPr>
              <a:t>DRAFT AUTHORIZATION</a:t>
            </a:r>
          </a:p>
          <a:p>
            <a:pPr>
              <a:lnSpc>
                <a:spcPct val="150000"/>
              </a:lnSpc>
              <a:buClr>
                <a:srgbClr val="D70A00"/>
              </a:buClr>
              <a:buSzPct val="150000"/>
              <a:buFont typeface="Calibri" panose="020F0502020204030204" pitchFamily="34" charset="0"/>
              <a:buChar char="|"/>
            </a:pPr>
            <a:r>
              <a:rPr lang="en-US" spc="300" dirty="0">
                <a:solidFill>
                  <a:schemeClr val="bg1"/>
                </a:solidFill>
                <a:latin typeface="Proxima Nova" panose="02000506030000020004" pitchFamily="50" charset="0"/>
              </a:rPr>
              <a:t>ACTIVATION OF SELECTIVE SERVICE SYSTEM</a:t>
            </a:r>
          </a:p>
          <a:p>
            <a:pPr>
              <a:lnSpc>
                <a:spcPct val="150000"/>
              </a:lnSpc>
              <a:buClr>
                <a:srgbClr val="D70A00"/>
              </a:buClr>
              <a:buSzPct val="150000"/>
              <a:buFont typeface="Calibri" panose="020F0502020204030204" pitchFamily="34" charset="0"/>
              <a:buChar char="|"/>
            </a:pPr>
            <a:r>
              <a:rPr lang="en-US" spc="300" dirty="0">
                <a:solidFill>
                  <a:schemeClr val="bg1"/>
                </a:solidFill>
                <a:latin typeface="Proxima Nova" panose="02000506030000020004" pitchFamily="50" charset="0"/>
              </a:rPr>
              <a:t>THE LOTTERY</a:t>
            </a:r>
          </a:p>
          <a:p>
            <a:pPr>
              <a:lnSpc>
                <a:spcPct val="150000"/>
              </a:lnSpc>
              <a:buClr>
                <a:srgbClr val="D70A00"/>
              </a:buClr>
              <a:buSzPct val="150000"/>
              <a:buFont typeface="Calibri" panose="020F0502020204030204" pitchFamily="34" charset="0"/>
              <a:buChar char="|"/>
            </a:pPr>
            <a:r>
              <a:rPr lang="en-US" spc="300" dirty="0">
                <a:solidFill>
                  <a:schemeClr val="bg1"/>
                </a:solidFill>
                <a:latin typeface="Proxima Nova" panose="02000506030000020004" pitchFamily="50" charset="0"/>
              </a:rPr>
              <a:t>ORDERS TO REPORT TO MEPS </a:t>
            </a:r>
          </a:p>
          <a:p>
            <a:pPr>
              <a:lnSpc>
                <a:spcPct val="150000"/>
              </a:lnSpc>
              <a:buClr>
                <a:srgbClr val="D70A00"/>
              </a:buClr>
              <a:buSzPct val="150000"/>
              <a:buFont typeface="Calibri" panose="020F0502020204030204" pitchFamily="34" charset="0"/>
              <a:buChar char="|"/>
            </a:pPr>
            <a:r>
              <a:rPr lang="en-US" spc="300" dirty="0">
                <a:solidFill>
                  <a:schemeClr val="bg1"/>
                </a:solidFill>
                <a:latin typeface="Proxima Nova" panose="02000506030000020004" pitchFamily="50" charset="0"/>
              </a:rPr>
              <a:t>ACTIVATION OF BOARDS</a:t>
            </a:r>
          </a:p>
          <a:p>
            <a:pPr>
              <a:lnSpc>
                <a:spcPct val="150000"/>
              </a:lnSpc>
              <a:buClr>
                <a:srgbClr val="D70A00"/>
              </a:buClr>
              <a:buSzPct val="150000"/>
              <a:buFont typeface="Calibri" panose="020F0502020204030204" pitchFamily="34" charset="0"/>
              <a:buChar char="|"/>
            </a:pPr>
            <a:r>
              <a:rPr lang="en-US" spc="300" dirty="0">
                <a:solidFill>
                  <a:schemeClr val="bg1"/>
                </a:solidFill>
                <a:latin typeface="Proxima Nova" panose="02000506030000020004" pitchFamily="50" charset="0"/>
              </a:rPr>
              <a:t>INDUCTION</a:t>
            </a:r>
          </a:p>
        </p:txBody>
      </p:sp>
      <p:sp>
        <p:nvSpPr>
          <p:cNvPr id="6" name="Content Placeholder 4"/>
          <p:cNvSpPr txBox="1">
            <a:spLocks/>
          </p:cNvSpPr>
          <p:nvPr/>
        </p:nvSpPr>
        <p:spPr>
          <a:xfrm>
            <a:off x="838200" y="1825625"/>
            <a:ext cx="943956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r>
              <a:rPr lang="en-US" dirty="0">
                <a:solidFill>
                  <a:schemeClr val="bg1"/>
                </a:solidFill>
                <a:latin typeface="Proxima Nova" panose="02000506030000020004" pitchFamily="50" charset="0"/>
              </a:rPr>
              <a:t>1</a:t>
            </a:r>
          </a:p>
          <a:p>
            <a:pPr marL="0" indent="0">
              <a:lnSpc>
                <a:spcPct val="150000"/>
              </a:lnSpc>
              <a:buClr>
                <a:srgbClr val="D70A00"/>
              </a:buClr>
              <a:buSzPct val="150000"/>
              <a:buNone/>
            </a:pPr>
            <a:r>
              <a:rPr lang="en-US" dirty="0">
                <a:solidFill>
                  <a:schemeClr val="bg1"/>
                </a:solidFill>
                <a:latin typeface="Proxima Nova" panose="02000506030000020004" pitchFamily="50" charset="0"/>
              </a:rPr>
              <a:t>2</a:t>
            </a:r>
          </a:p>
          <a:p>
            <a:pPr marL="0" indent="0">
              <a:lnSpc>
                <a:spcPct val="150000"/>
              </a:lnSpc>
              <a:buClr>
                <a:srgbClr val="D70A00"/>
              </a:buClr>
              <a:buSzPct val="150000"/>
              <a:buNone/>
            </a:pPr>
            <a:r>
              <a:rPr lang="en-US" dirty="0">
                <a:solidFill>
                  <a:schemeClr val="bg1"/>
                </a:solidFill>
                <a:latin typeface="Proxima Nova" panose="02000506030000020004" pitchFamily="50" charset="0"/>
              </a:rPr>
              <a:t>3</a:t>
            </a:r>
          </a:p>
          <a:p>
            <a:pPr marL="0" indent="0">
              <a:lnSpc>
                <a:spcPct val="150000"/>
              </a:lnSpc>
              <a:buClr>
                <a:srgbClr val="D70A00"/>
              </a:buClr>
              <a:buSzPct val="150000"/>
              <a:buNone/>
            </a:pPr>
            <a:r>
              <a:rPr lang="en-US" dirty="0">
                <a:solidFill>
                  <a:schemeClr val="bg1"/>
                </a:solidFill>
                <a:latin typeface="Proxima Nova" panose="02000506030000020004" pitchFamily="50" charset="0"/>
              </a:rPr>
              <a:t>4</a:t>
            </a:r>
          </a:p>
          <a:p>
            <a:pPr marL="0" indent="0">
              <a:lnSpc>
                <a:spcPct val="150000"/>
              </a:lnSpc>
              <a:buClr>
                <a:srgbClr val="D70A00"/>
              </a:buClr>
              <a:buSzPct val="150000"/>
              <a:buNone/>
            </a:pPr>
            <a:r>
              <a:rPr lang="en-US" dirty="0">
                <a:solidFill>
                  <a:schemeClr val="bg1"/>
                </a:solidFill>
                <a:latin typeface="Proxima Nova" panose="02000506030000020004" pitchFamily="50" charset="0"/>
              </a:rPr>
              <a:t>5</a:t>
            </a:r>
          </a:p>
          <a:p>
            <a:pPr marL="0" indent="0">
              <a:lnSpc>
                <a:spcPct val="150000"/>
              </a:lnSpc>
              <a:buClr>
                <a:srgbClr val="D70A00"/>
              </a:buClr>
              <a:buSzPct val="150000"/>
              <a:buNone/>
            </a:pPr>
            <a:r>
              <a:rPr lang="en-US" dirty="0">
                <a:solidFill>
                  <a:schemeClr val="bg1"/>
                </a:solidFill>
                <a:latin typeface="Proxima Nova" panose="02000506030000020004" pitchFamily="50" charset="0"/>
              </a:rPr>
              <a:t>6</a:t>
            </a:r>
          </a:p>
        </p:txBody>
      </p:sp>
    </p:spTree>
    <p:extLst>
      <p:ext uri="{BB962C8B-B14F-4D97-AF65-F5344CB8AC3E}">
        <p14:creationId xmlns:p14="http://schemas.microsoft.com/office/powerpoint/2010/main" val="3281037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spc="300" baseline="30000" dirty="0">
                <a:solidFill>
                  <a:schemeClr val="bg1"/>
                </a:solidFill>
                <a:latin typeface="Proxima Nova" panose="02000506030000020004" pitchFamily="50" charset="0"/>
              </a:rPr>
              <a:t>THE DRAFT PROCESS</a:t>
            </a:r>
            <a:endParaRPr lang="en-US" sz="4800" spc="300" dirty="0">
              <a:solidFill>
                <a:schemeClr val="bg1"/>
              </a:solidFill>
              <a:latin typeface="Proxima Nova" panose="02000506030000020004" pitchFamily="50" charset="0"/>
            </a:endParaRPr>
          </a:p>
        </p:txBody>
      </p:sp>
      <p:sp>
        <p:nvSpPr>
          <p:cNvPr id="5" name="Content Placeholder 4"/>
          <p:cNvSpPr>
            <a:spLocks noGrp="1"/>
          </p:cNvSpPr>
          <p:nvPr>
            <p:ph idx="1"/>
          </p:nvPr>
        </p:nvSpPr>
        <p:spPr>
          <a:xfrm>
            <a:off x="1209964" y="1825625"/>
            <a:ext cx="10143835" cy="4351338"/>
          </a:xfrm>
        </p:spPr>
        <p:txBody>
          <a:bodyPr>
            <a:noAutofit/>
          </a:bodyPr>
          <a:lstStyle/>
          <a:p>
            <a:pPr>
              <a:lnSpc>
                <a:spcPct val="150000"/>
              </a:lnSpc>
              <a:buClr>
                <a:srgbClr val="D70A00"/>
              </a:buClr>
              <a:buSzPct val="150000"/>
              <a:buFont typeface="Calibri" panose="020F0502020204030204" pitchFamily="34" charset="0"/>
              <a:buChar char="|"/>
            </a:pPr>
            <a:r>
              <a:rPr lang="en-US" spc="300" dirty="0">
                <a:solidFill>
                  <a:schemeClr val="bg1"/>
                </a:solidFill>
                <a:latin typeface="Proxima Nova" panose="02000506030000020004" pitchFamily="50" charset="0"/>
              </a:rPr>
              <a:t>DRAFT AUTHORIZATION</a:t>
            </a:r>
          </a:p>
          <a:p>
            <a:pPr marL="0" indent="0">
              <a:lnSpc>
                <a:spcPct val="100000"/>
              </a:lnSpc>
              <a:buClr>
                <a:srgbClr val="D70A00"/>
              </a:buClr>
              <a:buSzPct val="150000"/>
              <a:buNone/>
            </a:pPr>
            <a:r>
              <a:rPr lang="en-US" dirty="0">
                <a:solidFill>
                  <a:schemeClr val="bg1"/>
                </a:solidFill>
                <a:latin typeface="Proxima Nova" panose="02000506030000020004" pitchFamily="50" charset="0"/>
              </a:rPr>
              <a:t>A national emergency, exceeding the Department of Defense’s capability to recruit and retain its total force strength, requires Congress to amend the Military Selective Service Act to authorize the President to induct personnel into the Armed Forces.</a:t>
            </a:r>
          </a:p>
        </p:txBody>
      </p:sp>
      <p:sp>
        <p:nvSpPr>
          <p:cNvPr id="6" name="Content Placeholder 4"/>
          <p:cNvSpPr txBox="1">
            <a:spLocks/>
          </p:cNvSpPr>
          <p:nvPr/>
        </p:nvSpPr>
        <p:spPr>
          <a:xfrm>
            <a:off x="838200" y="1825625"/>
            <a:ext cx="943956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r>
              <a:rPr lang="en-US" dirty="0">
                <a:solidFill>
                  <a:schemeClr val="bg1"/>
                </a:solidFill>
                <a:latin typeface="Proxima Nova" panose="02000506030000020004" pitchFamily="50" charset="0"/>
              </a:rPr>
              <a:t>1</a:t>
            </a:r>
          </a:p>
          <a:p>
            <a:pPr marL="0" indent="0">
              <a:lnSpc>
                <a:spcPct val="150000"/>
              </a:lnSpc>
              <a:buClr>
                <a:srgbClr val="D70A00"/>
              </a:buClr>
              <a:buSzPct val="150000"/>
              <a:buNone/>
            </a:pPr>
            <a:endParaRPr lang="en-US"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341502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spc="300" baseline="30000" dirty="0">
                <a:solidFill>
                  <a:schemeClr val="bg1"/>
                </a:solidFill>
                <a:latin typeface="Proxima Nova" panose="02000506030000020004" pitchFamily="50" charset="0"/>
              </a:rPr>
              <a:t>THE DRAFT PROCESS</a:t>
            </a:r>
            <a:endParaRPr lang="en-US" sz="4800" spc="300" dirty="0">
              <a:solidFill>
                <a:schemeClr val="bg1"/>
              </a:solidFill>
              <a:latin typeface="Proxima Nova" panose="02000506030000020004" pitchFamily="50" charset="0"/>
            </a:endParaRPr>
          </a:p>
        </p:txBody>
      </p:sp>
      <p:sp>
        <p:nvSpPr>
          <p:cNvPr id="5" name="Content Placeholder 4"/>
          <p:cNvSpPr>
            <a:spLocks noGrp="1"/>
          </p:cNvSpPr>
          <p:nvPr>
            <p:ph idx="1"/>
          </p:nvPr>
        </p:nvSpPr>
        <p:spPr>
          <a:xfrm>
            <a:off x="1209964" y="1825625"/>
            <a:ext cx="10143835" cy="4351338"/>
          </a:xfrm>
        </p:spPr>
        <p:txBody>
          <a:bodyPr>
            <a:noAutofit/>
          </a:bodyPr>
          <a:lstStyle/>
          <a:p>
            <a:pPr>
              <a:lnSpc>
                <a:spcPct val="150000"/>
              </a:lnSpc>
              <a:buClr>
                <a:srgbClr val="D70A00"/>
              </a:buClr>
              <a:buSzPct val="150000"/>
              <a:buFont typeface="Calibri" panose="020F0502020204030204" pitchFamily="34" charset="0"/>
              <a:buChar char="|"/>
            </a:pPr>
            <a:r>
              <a:rPr lang="en-US" spc="300" dirty="0">
                <a:solidFill>
                  <a:schemeClr val="bg1"/>
                </a:solidFill>
                <a:latin typeface="Proxima Nova" panose="02000506030000020004" pitchFamily="50" charset="0"/>
              </a:rPr>
              <a:t>ACTIVATION OF SELECTIVE SERVICE SYSTEM</a:t>
            </a:r>
          </a:p>
          <a:p>
            <a:pPr marL="0" indent="0">
              <a:lnSpc>
                <a:spcPct val="100000"/>
              </a:lnSpc>
              <a:buClr>
                <a:srgbClr val="D70A00"/>
              </a:buClr>
              <a:buSzPct val="150000"/>
              <a:buNone/>
            </a:pPr>
            <a:r>
              <a:rPr lang="en-US" dirty="0">
                <a:solidFill>
                  <a:schemeClr val="bg1"/>
                </a:solidFill>
                <a:latin typeface="Proxima Nova" panose="02000506030000020004" pitchFamily="50" charset="0"/>
              </a:rPr>
              <a:t>Selective Service activates and orders all personnel to report for duty. Reserve Force Officers and selected military retirees begin to open Area Offices to accept registrant claims. Local, District Appeal, and National Board members are be notified to report for refresher training.</a:t>
            </a:r>
          </a:p>
        </p:txBody>
      </p:sp>
      <p:sp>
        <p:nvSpPr>
          <p:cNvPr id="6" name="Content Placeholder 4"/>
          <p:cNvSpPr txBox="1">
            <a:spLocks/>
          </p:cNvSpPr>
          <p:nvPr/>
        </p:nvSpPr>
        <p:spPr>
          <a:xfrm>
            <a:off x="838200" y="1825625"/>
            <a:ext cx="943956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r>
              <a:rPr lang="en-US" dirty="0">
                <a:solidFill>
                  <a:schemeClr val="bg1"/>
                </a:solidFill>
                <a:latin typeface="Proxima Nova" panose="02000506030000020004" pitchFamily="50" charset="0"/>
              </a:rPr>
              <a:t>2</a:t>
            </a:r>
          </a:p>
          <a:p>
            <a:pPr marL="0" indent="0">
              <a:lnSpc>
                <a:spcPct val="150000"/>
              </a:lnSpc>
              <a:buClr>
                <a:srgbClr val="D70A00"/>
              </a:buClr>
              <a:buSzPct val="150000"/>
              <a:buNone/>
            </a:pPr>
            <a:endParaRPr lang="en-US"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63709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spc="300" baseline="30000" dirty="0">
                <a:solidFill>
                  <a:schemeClr val="bg1"/>
                </a:solidFill>
                <a:latin typeface="Proxima Nova" panose="02000506030000020004" pitchFamily="50" charset="0"/>
              </a:rPr>
              <a:t>THE DRAFT PROCESS</a:t>
            </a:r>
            <a:endParaRPr lang="en-US" sz="4800" spc="300" dirty="0">
              <a:solidFill>
                <a:schemeClr val="bg1"/>
              </a:solidFill>
              <a:latin typeface="Proxima Nova" panose="02000506030000020004" pitchFamily="50" charset="0"/>
            </a:endParaRPr>
          </a:p>
        </p:txBody>
      </p:sp>
      <p:sp>
        <p:nvSpPr>
          <p:cNvPr id="5" name="Content Placeholder 4"/>
          <p:cNvSpPr>
            <a:spLocks noGrp="1"/>
          </p:cNvSpPr>
          <p:nvPr>
            <p:ph idx="1"/>
          </p:nvPr>
        </p:nvSpPr>
        <p:spPr>
          <a:xfrm>
            <a:off x="1209964" y="1825625"/>
            <a:ext cx="10143835" cy="4351338"/>
          </a:xfrm>
        </p:spPr>
        <p:txBody>
          <a:bodyPr>
            <a:noAutofit/>
          </a:bodyPr>
          <a:lstStyle/>
          <a:p>
            <a:pPr>
              <a:lnSpc>
                <a:spcPct val="150000"/>
              </a:lnSpc>
              <a:buClr>
                <a:srgbClr val="D70A00"/>
              </a:buClr>
              <a:buSzPct val="150000"/>
              <a:buFont typeface="Calibri" panose="020F0502020204030204" pitchFamily="34" charset="0"/>
              <a:buChar char="|"/>
            </a:pPr>
            <a:r>
              <a:rPr lang="en-US" spc="300" dirty="0">
                <a:solidFill>
                  <a:schemeClr val="bg1"/>
                </a:solidFill>
                <a:latin typeface="Proxima Nova" panose="02000506030000020004" pitchFamily="50" charset="0"/>
              </a:rPr>
              <a:t>THE LOTTERY</a:t>
            </a:r>
          </a:p>
          <a:p>
            <a:pPr marL="0" indent="0">
              <a:lnSpc>
                <a:spcPct val="100000"/>
              </a:lnSpc>
              <a:buClr>
                <a:srgbClr val="D70A00"/>
              </a:buClr>
              <a:buSzPct val="150000"/>
              <a:buNone/>
            </a:pPr>
            <a:r>
              <a:rPr lang="en-US" dirty="0">
                <a:solidFill>
                  <a:schemeClr val="bg1"/>
                </a:solidFill>
                <a:latin typeface="Proxima Nova" panose="02000506030000020004" pitchFamily="50" charset="0"/>
              </a:rPr>
              <a:t>A publicly attended, nationally televised, and live-streamed lottery is conducted. The lottery, a random drawing of birthdays and numbers, establishes the order in which individuals receive orders to report for induction. The first to receive induction orders are those whose 20th birthday falls during the year of the lottery. If required, additional lotteries are conducted for those 21, 22, 23, 24, 25, 19, and finally 18.5 years old. </a:t>
            </a:r>
          </a:p>
        </p:txBody>
      </p:sp>
      <p:sp>
        <p:nvSpPr>
          <p:cNvPr id="6" name="Content Placeholder 4"/>
          <p:cNvSpPr txBox="1">
            <a:spLocks/>
          </p:cNvSpPr>
          <p:nvPr/>
        </p:nvSpPr>
        <p:spPr>
          <a:xfrm>
            <a:off x="838200" y="1825625"/>
            <a:ext cx="943956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r>
              <a:rPr lang="en-US" dirty="0">
                <a:solidFill>
                  <a:schemeClr val="bg1"/>
                </a:solidFill>
                <a:latin typeface="Proxima Nova" panose="02000506030000020004" pitchFamily="50" charset="0"/>
              </a:rPr>
              <a:t>3</a:t>
            </a:r>
          </a:p>
          <a:p>
            <a:pPr marL="0" indent="0">
              <a:lnSpc>
                <a:spcPct val="150000"/>
              </a:lnSpc>
              <a:buClr>
                <a:srgbClr val="D70A00"/>
              </a:buClr>
              <a:buSzPct val="150000"/>
              <a:buNone/>
            </a:pPr>
            <a:endParaRPr lang="en-US"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36590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spc="300" baseline="30000" dirty="0">
                <a:solidFill>
                  <a:schemeClr val="bg1"/>
                </a:solidFill>
                <a:latin typeface="Proxima Nova" panose="02000506030000020004" pitchFamily="50" charset="0"/>
              </a:rPr>
              <a:t>THE DRAFT PROCESS</a:t>
            </a:r>
            <a:endParaRPr lang="en-US" sz="4800" spc="300" dirty="0">
              <a:solidFill>
                <a:schemeClr val="bg1"/>
              </a:solidFill>
              <a:latin typeface="Proxima Nova" panose="02000506030000020004" pitchFamily="50" charset="0"/>
            </a:endParaRPr>
          </a:p>
        </p:txBody>
      </p:sp>
      <p:sp>
        <p:nvSpPr>
          <p:cNvPr id="5" name="Content Placeholder 4"/>
          <p:cNvSpPr>
            <a:spLocks noGrp="1"/>
          </p:cNvSpPr>
          <p:nvPr>
            <p:ph idx="1"/>
          </p:nvPr>
        </p:nvSpPr>
        <p:spPr>
          <a:xfrm>
            <a:off x="1209964" y="1825625"/>
            <a:ext cx="10143835" cy="4351338"/>
          </a:xfrm>
        </p:spPr>
        <p:txBody>
          <a:bodyPr>
            <a:noAutofit/>
          </a:bodyPr>
          <a:lstStyle/>
          <a:p>
            <a:pPr>
              <a:lnSpc>
                <a:spcPct val="150000"/>
              </a:lnSpc>
              <a:buClr>
                <a:srgbClr val="D70A00"/>
              </a:buClr>
              <a:buSzPct val="150000"/>
              <a:buFont typeface="Calibri" panose="020F0502020204030204" pitchFamily="34" charset="0"/>
              <a:buChar char="|"/>
            </a:pPr>
            <a:r>
              <a:rPr lang="en-US" spc="300" dirty="0">
                <a:solidFill>
                  <a:schemeClr val="bg1"/>
                </a:solidFill>
                <a:latin typeface="Proxima Nova" panose="02000506030000020004" pitchFamily="50" charset="0"/>
              </a:rPr>
              <a:t>ORDERS TO REPORT TO MEPS </a:t>
            </a:r>
          </a:p>
          <a:p>
            <a:pPr marL="0" indent="0">
              <a:lnSpc>
                <a:spcPct val="100000"/>
              </a:lnSpc>
              <a:buClr>
                <a:srgbClr val="D70A00"/>
              </a:buClr>
              <a:buSzPct val="150000"/>
              <a:buNone/>
            </a:pPr>
            <a:r>
              <a:rPr lang="en-US" dirty="0">
                <a:solidFill>
                  <a:schemeClr val="bg1"/>
                </a:solidFill>
                <a:latin typeface="Proxima Nova" panose="02000506030000020004" pitchFamily="50" charset="0"/>
              </a:rPr>
              <a:t>Induction notices are sent, and registrants may now make claims if desired for a postponement, deferment, or exemption. Inductees report to a local Military Entrance Processing Station (MEPS) for induction. At MEPS, registrants are given a physical, mental, and moral evaluation to determine whether they are fit for military service. Once notified of the evaluation results, a registrant would either be inducted into military service or sent home.</a:t>
            </a:r>
          </a:p>
        </p:txBody>
      </p:sp>
      <p:sp>
        <p:nvSpPr>
          <p:cNvPr id="6" name="Content Placeholder 4"/>
          <p:cNvSpPr txBox="1">
            <a:spLocks/>
          </p:cNvSpPr>
          <p:nvPr/>
        </p:nvSpPr>
        <p:spPr>
          <a:xfrm>
            <a:off x="838200" y="1825625"/>
            <a:ext cx="943956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r>
              <a:rPr lang="en-US" dirty="0">
                <a:solidFill>
                  <a:schemeClr val="bg1"/>
                </a:solidFill>
                <a:latin typeface="Proxima Nova" panose="02000506030000020004" pitchFamily="50" charset="0"/>
              </a:rPr>
              <a:t>4</a:t>
            </a:r>
          </a:p>
          <a:p>
            <a:pPr marL="0" indent="0">
              <a:lnSpc>
                <a:spcPct val="150000"/>
              </a:lnSpc>
              <a:buClr>
                <a:srgbClr val="D70A00"/>
              </a:buClr>
              <a:buSzPct val="150000"/>
              <a:buNone/>
            </a:pPr>
            <a:endParaRPr lang="en-US"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384172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spc="300" baseline="30000" dirty="0">
                <a:solidFill>
                  <a:schemeClr val="bg1"/>
                </a:solidFill>
                <a:latin typeface="Proxima Nova" panose="02000506030000020004" pitchFamily="50" charset="0"/>
              </a:rPr>
              <a:t>THE DRAFT PROCESS</a:t>
            </a:r>
            <a:endParaRPr lang="en-US" sz="4800" spc="300" dirty="0">
              <a:solidFill>
                <a:schemeClr val="bg1"/>
              </a:solidFill>
              <a:latin typeface="Proxima Nova" panose="02000506030000020004" pitchFamily="50" charset="0"/>
            </a:endParaRPr>
          </a:p>
        </p:txBody>
      </p:sp>
      <p:sp>
        <p:nvSpPr>
          <p:cNvPr id="5" name="Content Placeholder 4"/>
          <p:cNvSpPr>
            <a:spLocks noGrp="1"/>
          </p:cNvSpPr>
          <p:nvPr>
            <p:ph idx="1"/>
          </p:nvPr>
        </p:nvSpPr>
        <p:spPr>
          <a:xfrm>
            <a:off x="1209964" y="1825625"/>
            <a:ext cx="10143835" cy="4351338"/>
          </a:xfrm>
        </p:spPr>
        <p:txBody>
          <a:bodyPr>
            <a:noAutofit/>
          </a:bodyPr>
          <a:lstStyle/>
          <a:p>
            <a:pPr>
              <a:lnSpc>
                <a:spcPct val="150000"/>
              </a:lnSpc>
              <a:buClr>
                <a:srgbClr val="D70A00"/>
              </a:buClr>
              <a:buSzPct val="150000"/>
              <a:buFont typeface="Calibri" panose="020F0502020204030204" pitchFamily="34" charset="0"/>
              <a:buChar char="|"/>
            </a:pPr>
            <a:r>
              <a:rPr lang="en-US" spc="300" dirty="0">
                <a:solidFill>
                  <a:schemeClr val="bg1"/>
                </a:solidFill>
                <a:latin typeface="Proxima Nova" panose="02000506030000020004" pitchFamily="50" charset="0"/>
              </a:rPr>
              <a:t>ACTIVATION OF BOARDS</a:t>
            </a:r>
          </a:p>
          <a:p>
            <a:pPr marL="0" indent="0">
              <a:lnSpc>
                <a:spcPct val="100000"/>
              </a:lnSpc>
              <a:buClr>
                <a:srgbClr val="D70A00"/>
              </a:buClr>
              <a:buSzPct val="150000"/>
              <a:buNone/>
            </a:pPr>
            <a:r>
              <a:rPr lang="en-US" dirty="0">
                <a:solidFill>
                  <a:schemeClr val="bg1"/>
                </a:solidFill>
                <a:latin typeface="Proxima Nova" panose="02000506030000020004" pitchFamily="50" charset="0"/>
              </a:rPr>
              <a:t>Local and District Appeals Boards begin to process registrant claims for classification as conscientious objectors, dependency hardships, ministerial and ministerial student deferments, and appeals.</a:t>
            </a:r>
          </a:p>
        </p:txBody>
      </p:sp>
      <p:sp>
        <p:nvSpPr>
          <p:cNvPr id="6" name="Content Placeholder 4"/>
          <p:cNvSpPr txBox="1">
            <a:spLocks/>
          </p:cNvSpPr>
          <p:nvPr/>
        </p:nvSpPr>
        <p:spPr>
          <a:xfrm>
            <a:off x="838200" y="1825625"/>
            <a:ext cx="943956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r>
              <a:rPr lang="en-US" dirty="0">
                <a:solidFill>
                  <a:schemeClr val="bg1"/>
                </a:solidFill>
                <a:latin typeface="Proxima Nova" panose="02000506030000020004" pitchFamily="50" charset="0"/>
              </a:rPr>
              <a:t>5</a:t>
            </a:r>
          </a:p>
          <a:p>
            <a:pPr marL="0" indent="0">
              <a:lnSpc>
                <a:spcPct val="150000"/>
              </a:lnSpc>
              <a:buClr>
                <a:srgbClr val="D70A00"/>
              </a:buClr>
              <a:buSzPct val="150000"/>
              <a:buNone/>
            </a:pPr>
            <a:endParaRPr lang="en-US"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107831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spc="300" baseline="30000" dirty="0">
                <a:solidFill>
                  <a:schemeClr val="bg1"/>
                </a:solidFill>
                <a:latin typeface="Proxima Nova" panose="02000506030000020004" pitchFamily="50" charset="0"/>
              </a:rPr>
              <a:t>THE DRAFT PROCESS</a:t>
            </a:r>
            <a:endParaRPr lang="en-US" sz="4800" spc="300" dirty="0">
              <a:solidFill>
                <a:schemeClr val="bg1"/>
              </a:solidFill>
              <a:latin typeface="Proxima Nova" panose="02000506030000020004" pitchFamily="50" charset="0"/>
            </a:endParaRPr>
          </a:p>
        </p:txBody>
      </p:sp>
      <p:sp>
        <p:nvSpPr>
          <p:cNvPr id="5" name="Content Placeholder 4"/>
          <p:cNvSpPr>
            <a:spLocks noGrp="1"/>
          </p:cNvSpPr>
          <p:nvPr>
            <p:ph idx="1"/>
          </p:nvPr>
        </p:nvSpPr>
        <p:spPr>
          <a:xfrm>
            <a:off x="1209964" y="1825625"/>
            <a:ext cx="10143835" cy="4351338"/>
          </a:xfrm>
        </p:spPr>
        <p:txBody>
          <a:bodyPr>
            <a:noAutofit/>
          </a:bodyPr>
          <a:lstStyle/>
          <a:p>
            <a:pPr>
              <a:lnSpc>
                <a:spcPct val="150000"/>
              </a:lnSpc>
              <a:buClr>
                <a:srgbClr val="D70A00"/>
              </a:buClr>
              <a:buSzPct val="150000"/>
              <a:buFont typeface="Calibri" panose="020F0502020204030204" pitchFamily="34" charset="0"/>
              <a:buChar char="|"/>
            </a:pPr>
            <a:r>
              <a:rPr lang="en-US" spc="300" dirty="0">
                <a:solidFill>
                  <a:schemeClr val="bg1"/>
                </a:solidFill>
                <a:latin typeface="Proxima Nova" panose="02000506030000020004" pitchFamily="50" charset="0"/>
              </a:rPr>
              <a:t>INDUCTION</a:t>
            </a:r>
          </a:p>
          <a:p>
            <a:pPr marL="0" indent="0">
              <a:lnSpc>
                <a:spcPct val="100000"/>
              </a:lnSpc>
              <a:buClr>
                <a:srgbClr val="D70A00"/>
              </a:buClr>
              <a:buSzPct val="150000"/>
              <a:buNone/>
            </a:pPr>
            <a:r>
              <a:rPr lang="en-US" dirty="0">
                <a:solidFill>
                  <a:schemeClr val="bg1"/>
                </a:solidFill>
                <a:latin typeface="Proxima Nova" panose="02000506030000020004" pitchFamily="50" charset="0"/>
              </a:rPr>
              <a:t>According to current Department of Defense (DoD) requirements, Selective Service must deliver the first inductees to the military within 193 days from the onset of a crisis and the law being updated to authorize a draft. </a:t>
            </a:r>
          </a:p>
        </p:txBody>
      </p:sp>
      <p:sp>
        <p:nvSpPr>
          <p:cNvPr id="6" name="Content Placeholder 4"/>
          <p:cNvSpPr txBox="1">
            <a:spLocks/>
          </p:cNvSpPr>
          <p:nvPr/>
        </p:nvSpPr>
        <p:spPr>
          <a:xfrm>
            <a:off x="838200" y="1825625"/>
            <a:ext cx="943956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r>
              <a:rPr lang="en-US" dirty="0">
                <a:solidFill>
                  <a:schemeClr val="bg1"/>
                </a:solidFill>
                <a:latin typeface="Proxima Nova" panose="02000506030000020004" pitchFamily="50" charset="0"/>
              </a:rPr>
              <a:t>6</a:t>
            </a:r>
          </a:p>
          <a:p>
            <a:pPr marL="0" indent="0">
              <a:lnSpc>
                <a:spcPct val="150000"/>
              </a:lnSpc>
              <a:buClr>
                <a:srgbClr val="D70A00"/>
              </a:buClr>
              <a:buSzPct val="150000"/>
              <a:buNone/>
            </a:pPr>
            <a:endParaRPr lang="en-US"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84309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3506354" y="1843088"/>
            <a:ext cx="5179292" cy="4282365"/>
            <a:chOff x="3415144" y="1843088"/>
            <a:chExt cx="5179292" cy="4282365"/>
          </a:xfrm>
        </p:grpSpPr>
        <p:sp>
          <p:nvSpPr>
            <p:cNvPr id="8" name="Rectangle 7"/>
            <p:cNvSpPr/>
            <p:nvPr/>
          </p:nvSpPr>
          <p:spPr>
            <a:xfrm>
              <a:off x="3415144" y="1843088"/>
              <a:ext cx="2329874" cy="4282365"/>
            </a:xfrm>
            <a:prstGeom prst="rect">
              <a:avLst/>
            </a:prstGeom>
            <a:noFill/>
            <a:ln w="38100">
              <a:solidFill>
                <a:srgbClr val="D70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Proxima Nova" panose="02000506030000020004" pitchFamily="50" charset="0"/>
                </a:rPr>
                <a:t>ADMINISTRATIVE CLASSIFICATION</a:t>
              </a:r>
            </a:p>
          </p:txBody>
        </p:sp>
        <p:sp>
          <p:nvSpPr>
            <p:cNvPr id="9" name="Rectangle 8"/>
            <p:cNvSpPr/>
            <p:nvPr/>
          </p:nvSpPr>
          <p:spPr>
            <a:xfrm>
              <a:off x="6264562" y="1843088"/>
              <a:ext cx="2329874" cy="4282365"/>
            </a:xfrm>
            <a:prstGeom prst="rect">
              <a:avLst/>
            </a:prstGeom>
            <a:noFill/>
            <a:ln w="38100">
              <a:solidFill>
                <a:srgbClr val="D70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Proxima Nova" panose="02000506030000020004" pitchFamily="50" charset="0"/>
                </a:rPr>
                <a:t>JUDGMENTAL CLASSIFICATION</a:t>
              </a:r>
            </a:p>
          </p:txBody>
        </p:sp>
      </p:grpSp>
      <p:sp>
        <p:nvSpPr>
          <p:cNvPr id="11" name="Title 3"/>
          <p:cNvSpPr>
            <a:spLocks noGrp="1"/>
          </p:cNvSpPr>
          <p:nvPr>
            <p:ph type="title"/>
          </p:nvPr>
        </p:nvSpPr>
        <p:spPr>
          <a:xfrm>
            <a:off x="838200" y="365125"/>
            <a:ext cx="10515600" cy="1325563"/>
          </a:xfrm>
        </p:spPr>
        <p:txBody>
          <a:bodyPr>
            <a:normAutofit/>
          </a:bodyPr>
          <a:lstStyle/>
          <a:p>
            <a:r>
              <a:rPr lang="en-US" sz="4800" spc="300" baseline="30000" dirty="0">
                <a:solidFill>
                  <a:schemeClr val="bg1"/>
                </a:solidFill>
                <a:latin typeface="Proxima Nova" panose="02000506030000020004" pitchFamily="50" charset="0"/>
              </a:rPr>
              <a:t>CLAIM AND APPEAL</a:t>
            </a:r>
            <a:r>
              <a:rPr lang="en-US" sz="4800" spc="300" dirty="0">
                <a:solidFill>
                  <a:schemeClr val="bg1"/>
                </a:solidFill>
                <a:latin typeface="Proxima Nova" panose="02000506030000020004" pitchFamily="50" charset="0"/>
              </a:rPr>
              <a:t> </a:t>
            </a:r>
            <a:r>
              <a:rPr lang="en-US" sz="4800" spc="300" baseline="30000" dirty="0">
                <a:solidFill>
                  <a:schemeClr val="bg1"/>
                </a:solidFill>
                <a:latin typeface="Proxima Nova" panose="02000506030000020004" pitchFamily="50" charset="0"/>
              </a:rPr>
              <a:t>PROCESS</a:t>
            </a:r>
            <a:endParaRPr lang="en-US" sz="4800" spc="300"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3687555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PublishingExpirationDate xmlns="http://schemas.microsoft.com/sharepoint/v3" xsi:nil="true"/>
    <PublishingStartDate xmlns="http://schemas.microsoft.com/sharepoint/v3" xsi:nil="true"/>
    <_dlc_ExpireDateSaved xmlns="http://schemas.microsoft.com/sharepoint/v3" xsi:nil="true"/>
    <_dlc_ExpireDate xmlns="http://schemas.microsoft.com/sharepoint/v3">2022-07-02T12:04:25+00:00</_dlc_ExpireDate>
    <_dlc_DocId xmlns="4e19bb03-3e64-4341-92fb-ea8c504f1d80">VNHRJPPZCU4A-1600928920-747</_dlc_DocId>
    <_dlc_DocIdUrl xmlns="4e19bb03-3e64-4341-92fb-ea8c504f1d80">
      <Url>https://sss-intranet.sss.gov/PIA/_layouts/15/DocIdRedir.aspx?ID=VNHRJPPZCU4A-1600928920-747</Url>
      <Description>VNHRJPPZCU4A-1600928920-747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F744712D2AA340B9F42FC27D696320" ma:contentTypeVersion="9" ma:contentTypeDescription="Create a new document." ma:contentTypeScope="" ma:versionID="6df2768fb4ebdd1130acac23f062c5fe">
  <xsd:schema xmlns:xsd="http://www.w3.org/2001/XMLSchema" xmlns:xs="http://www.w3.org/2001/XMLSchema" xmlns:p="http://schemas.microsoft.com/office/2006/metadata/properties" xmlns:ns1="http://schemas.microsoft.com/sharepoint/v3" xmlns:ns2="http://schemas.microsoft.com/sharepoint/v3/fields" xmlns:ns3="4e19bb03-3e64-4341-92fb-ea8c504f1d80" targetNamespace="http://schemas.microsoft.com/office/2006/metadata/properties" ma:root="true" ma:fieldsID="0c44eb0f2d577daac28a379cb5e0d523" ns1:_="" ns2:_="" ns3:_="">
    <xsd:import namespace="http://schemas.microsoft.com/sharepoint/v3"/>
    <xsd:import namespace="http://schemas.microsoft.com/sharepoint/v3/fields"/>
    <xsd:import namespace="4e19bb03-3e64-4341-92fb-ea8c504f1d80"/>
    <xsd:element name="properties">
      <xsd:complexType>
        <xsd:sequence>
          <xsd:element name="documentManagement">
            <xsd:complexType>
              <xsd:all>
                <xsd:element ref="ns2:_Version" minOccurs="0"/>
                <xsd:element ref="ns1:PublishingStartDate" minOccurs="0"/>
                <xsd:element ref="ns1:PublishingExpirationDate" minOccurs="0"/>
                <xsd:element ref="ns3:_dlc_DocId" minOccurs="0"/>
                <xsd:element ref="ns3:_dlc_DocIdUrl" minOccurs="0"/>
                <xsd:element ref="ns3:_dlc_DocIdPersistId" minOccurs="0"/>
                <xsd:element ref="ns3:SharedWithUsers"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dlc_Exempt" ma:index="15" nillable="true" ma:displayName="Exempt from Policy" ma:hidden="true" ma:internalName="_dlc_Exempt" ma:readOnly="true">
      <xsd:simpleType>
        <xsd:restriction base="dms:Unknown"/>
      </xsd:simpleType>
    </xsd:element>
    <xsd:element name="_dlc_ExpireDateSaved" ma:index="16" nillable="true" ma:displayName="Original Expiration Date" ma:hidden="true" ma:internalName="_dlc_ExpireDateSaved" ma:readOnly="true">
      <xsd:simpleType>
        <xsd:restriction base="dms:DateTime"/>
      </xsd:simpleType>
    </xsd:element>
    <xsd:element name="_dlc_ExpireDate" ma:index="1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19bb03-3e64-4341-92fb-ea8c504f1d80"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8ED7ED-C45C-4C68-B217-862B83263295}">
  <ds:schemaRefs>
    <ds:schemaRef ds:uri="http://schemas.microsoft.com/office/2006/metadata/properties"/>
    <ds:schemaRef ds:uri="http://schemas.microsoft.com/office/infopath/2007/PartnerControls"/>
    <ds:schemaRef ds:uri="http://schemas.microsoft.com/sharepoint/v3/fields"/>
    <ds:schemaRef ds:uri="http://schemas.microsoft.com/sharepoint/v3"/>
    <ds:schemaRef ds:uri="4e19bb03-3e64-4341-92fb-ea8c504f1d80"/>
  </ds:schemaRefs>
</ds:datastoreItem>
</file>

<file path=customXml/itemProps2.xml><?xml version="1.0" encoding="utf-8"?>
<ds:datastoreItem xmlns:ds="http://schemas.openxmlformats.org/officeDocument/2006/customXml" ds:itemID="{368F9392-A2F0-4C39-BBE1-B179938F3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4e19bb03-3e64-4341-92fb-ea8c504f1d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EE4A8F-EED6-4703-9CC7-9B2C5BCF6FC3}">
  <ds:schemaRefs>
    <ds:schemaRef ds:uri="http://schemas.microsoft.com/sharepoint/events"/>
  </ds:schemaRefs>
</ds:datastoreItem>
</file>

<file path=customXml/itemProps4.xml><?xml version="1.0" encoding="utf-8"?>
<ds:datastoreItem xmlns:ds="http://schemas.openxmlformats.org/officeDocument/2006/customXml" ds:itemID="{9FE914D7-6DD6-48BD-AFB9-52E989E9B4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2877</TotalTime>
  <Words>632</Words>
  <Application>Microsoft Office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Proxima Nova</vt:lpstr>
      <vt:lpstr>Office Theme</vt:lpstr>
      <vt:lpstr>Lesson 3 HOW THE SSS WORKS</vt:lpstr>
      <vt:lpstr>THE DRAFT PROCESS</vt:lpstr>
      <vt:lpstr>THE DRAFT PROCESS</vt:lpstr>
      <vt:lpstr>THE DRAFT PROCESS</vt:lpstr>
      <vt:lpstr>THE DRAFT PROCESS</vt:lpstr>
      <vt:lpstr>THE DRAFT PROCESS</vt:lpstr>
      <vt:lpstr>THE DRAFT PROCESS</vt:lpstr>
      <vt:lpstr>THE DRAFT PROCESS</vt:lpstr>
      <vt:lpstr>CLAIM AND APPEAL PROCESS</vt:lpstr>
      <vt:lpstr>CLAIM AND APPEAL PROCESS</vt:lpstr>
      <vt:lpstr>CLAIM AND APPEAL PROCESS</vt:lpstr>
      <vt:lpstr>TEST YOUR KNOWLEDGE</vt:lpstr>
      <vt:lpstr>QUESTIONS? ASK US ON SOCIAL! </vt:lpstr>
    </vt:vector>
  </TitlesOfParts>
  <Company>US Selective Service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DRAFT PROCESS</dc:title>
  <dc:creator>Weichbrodt, Caleigh</dc:creator>
  <cp:lastModifiedBy>Fagins, Desja</cp:lastModifiedBy>
  <cp:revision>19</cp:revision>
  <dcterms:created xsi:type="dcterms:W3CDTF">2021-06-30T13:45:43Z</dcterms:created>
  <dcterms:modified xsi:type="dcterms:W3CDTF">2021-08-10T19:18:52Z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0x010100F5F744712D2AA340B9F42FC27D696320</vt:lpwstr>
  </property>
  <property fmtid="{D5CDD505-2E9C-101B-9397-08002B2CF9AE}" pid="3" name="_dlc_policyId">
    <vt:lpwstr>0x010100F5F744712D2AA340B9F42FC27D696320|880852046</vt:lpwstr>
  </property>
  <property fmtid="{D5CDD505-2E9C-101B-9397-08002B2CF9AE}" pid="4" name="ItemRetentionFormula">
    <vt:lpwstr>&lt;formula id="Microsoft.Office.RecordsManagement.PolicyFeatures.Expiration.Formula.BuiltIn"&gt;&lt;number&gt;1&lt;/number&gt;&lt;property&gt;Created&lt;/property&gt;&lt;propertyId&gt;8c06beca-0777-48f7-91c7-6da68bc07b69&lt;/propertyId&gt;&lt;period&gt;years&lt;/period&gt;&lt;/formula&gt;</vt:lpwstr>
  </property>
  <property fmtid="{D5CDD505-2E9C-101B-9397-08002B2CF9AE}" pid="5" name="_dlc_DocIdItemGuid">
    <vt:lpwstr>a3926d53-e275-4968-9feb-e6ee737108cf</vt:lpwstr>
  </property>
  <property fmtid="{D5CDD505-2E9C-101B-9397-08002B2CF9AE}" pid="6" name="_MarkAsFinal">
    <vt:bool>true</vt:bool>
  </property>
</Properties>
</file>