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sldIdLst>
    <p:sldId id="263" r:id="rId7"/>
    <p:sldId id="256" r:id="rId8"/>
    <p:sldId id="257" r:id="rId9"/>
    <p:sldId id="264" r:id="rId10"/>
    <p:sldId id="265" r:id="rId11"/>
    <p:sldId id="266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0A00"/>
    <a:srgbClr val="183863"/>
    <a:srgbClr val="001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1C28-B3F0-46E4-B307-F0D63793AD4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4618-CF43-4732-9FCA-12D6CD4A4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9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1C28-B3F0-46E4-B307-F0D63793AD4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4618-CF43-4732-9FCA-12D6CD4A4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9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1C28-B3F0-46E4-B307-F0D63793AD4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4618-CF43-4732-9FCA-12D6CD4A4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9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1C28-B3F0-46E4-B307-F0D63793AD4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4618-CF43-4732-9FCA-12D6CD4A4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0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1C28-B3F0-46E4-B307-F0D63793AD4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4618-CF43-4732-9FCA-12D6CD4A4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3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1C28-B3F0-46E4-B307-F0D63793AD4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4618-CF43-4732-9FCA-12D6CD4A4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1C28-B3F0-46E4-B307-F0D63793AD4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4618-CF43-4732-9FCA-12D6CD4A4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1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1C28-B3F0-46E4-B307-F0D63793AD4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4618-CF43-4732-9FCA-12D6CD4A4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0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1C28-B3F0-46E4-B307-F0D63793AD4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4618-CF43-4732-9FCA-12D6CD4A4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1C28-B3F0-46E4-B307-F0D63793AD4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4618-CF43-4732-9FCA-12D6CD4A4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1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1C28-B3F0-46E4-B307-F0D63793AD4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4618-CF43-4732-9FCA-12D6CD4A4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7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91C28-B3F0-46E4-B307-F0D63793AD4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24618-CF43-4732-9FCA-12D6CD4A4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1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31322"/>
            <a:ext cx="12192000" cy="1582616"/>
          </a:xfrm>
          <a:prstGeom prst="rect">
            <a:avLst/>
          </a:prstGeom>
          <a:solidFill>
            <a:srgbClr val="00153E">
              <a:alpha val="8470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78182" y="1122363"/>
            <a:ext cx="8589818" cy="2387600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solidFill>
                  <a:srgbClr val="D70A00"/>
                </a:solidFill>
                <a:latin typeface="Proxima Nova" panose="02000506030000020004" pitchFamily="50" charset="0"/>
              </a:rPr>
              <a:t>Lesson 2</a:t>
            </a:r>
            <a:br>
              <a:rPr lang="en-US" sz="4800" dirty="0" smtClean="0">
                <a:solidFill>
                  <a:srgbClr val="D70A00"/>
                </a:solidFill>
                <a:latin typeface="Proxima Nova" panose="02000506030000020004" pitchFamily="50" charset="0"/>
              </a:rPr>
            </a:br>
            <a:r>
              <a:rPr lang="en-US" sz="4400" b="1" dirty="0" smtClean="0">
                <a:latin typeface="Proxima Nova" panose="02000506030000020004" pitchFamily="50" charset="0"/>
              </a:rPr>
              <a:t>CHANGES FROM VIETNAM </a:t>
            </a:r>
            <a:br>
              <a:rPr lang="en-US" sz="4400" b="1" dirty="0" smtClean="0">
                <a:latin typeface="Proxima Nova" panose="02000506030000020004" pitchFamily="50" charset="0"/>
              </a:rPr>
            </a:br>
            <a:r>
              <a:rPr lang="en-US" sz="4400" b="1" dirty="0" smtClean="0">
                <a:latin typeface="Proxima Nova" panose="02000506030000020004" pitchFamily="50" charset="0"/>
              </a:rPr>
              <a:t>TO NOW</a:t>
            </a:r>
            <a:endParaRPr lang="en-US" sz="6600" b="1" dirty="0">
              <a:latin typeface="Proxima Nova" panose="02000506030000020004" pitchFamily="50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78182" y="5055574"/>
            <a:ext cx="8589818" cy="782517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U.S. SELECTIVE SERVICE SYSTEM</a:t>
            </a:r>
            <a:endParaRPr lang="en-US" sz="2800" dirty="0">
              <a:solidFill>
                <a:schemeClr val="bg1"/>
              </a:solidFill>
              <a:latin typeface="Proxima Nova" panose="02000506030000020004" pitchFamily="50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213650" y="1230278"/>
            <a:ext cx="1072981" cy="241242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7000" dirty="0" smtClean="0">
                <a:solidFill>
                  <a:srgbClr val="D70A00"/>
                </a:solidFill>
                <a:latin typeface="Proxima Nova" panose="02000506030000020004" pitchFamily="50" charset="0"/>
              </a:rPr>
              <a:t>|</a:t>
            </a:r>
            <a:endParaRPr lang="en-US" sz="17000" dirty="0">
              <a:latin typeface="Proxima Nova" panose="02000506030000020004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446063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cap="all" spc="300" baseline="300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Selective Service</a:t>
            </a:r>
            <a:r>
              <a:rPr lang="en-US" sz="4800" cap="all" spc="300" baseline="300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/>
            </a:r>
            <a:br>
              <a:rPr lang="en-US" sz="4800" cap="all" spc="300" baseline="30000" dirty="0" smtClean="0">
                <a:solidFill>
                  <a:schemeClr val="bg1"/>
                </a:solidFill>
                <a:latin typeface="Proxima Nova" panose="02000506030000020004" pitchFamily="50" charset="0"/>
              </a:rPr>
            </a:br>
            <a:r>
              <a:rPr lang="en-US" cap="all" spc="300" baseline="300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during the </a:t>
            </a:r>
            <a:r>
              <a:rPr lang="en-US" cap="all" spc="300" baseline="30000" dirty="0">
                <a:solidFill>
                  <a:schemeClr val="bg1"/>
                </a:solidFill>
                <a:latin typeface="Proxima Nova" panose="02000506030000020004" pitchFamily="50" charset="0"/>
              </a:rPr>
              <a:t>Vietnam War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00554" y="1959256"/>
            <a:ext cx="10190893" cy="4282365"/>
            <a:chOff x="967508" y="1959256"/>
            <a:chExt cx="10190893" cy="4282365"/>
          </a:xfrm>
        </p:grpSpPr>
        <p:sp>
          <p:nvSpPr>
            <p:cNvPr id="2" name="Rectangle 1"/>
            <p:cNvSpPr/>
            <p:nvPr/>
          </p:nvSpPr>
          <p:spPr>
            <a:xfrm>
              <a:off x="967508" y="1959256"/>
              <a:ext cx="1878617" cy="4282365"/>
            </a:xfrm>
            <a:prstGeom prst="rect">
              <a:avLst/>
            </a:prstGeom>
            <a:noFill/>
            <a:ln w="38100">
              <a:solidFill>
                <a:srgbClr val="D70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Proxima Nova" panose="02000506030000020004" pitchFamily="50" charset="0"/>
                </a:rPr>
                <a:t>OPERATION &amp; ORGANIZATION</a:t>
              </a:r>
              <a:endParaRPr lang="en-US" dirty="0">
                <a:solidFill>
                  <a:schemeClr val="bg1"/>
                </a:solidFill>
                <a:latin typeface="Proxima Nova" panose="02000506030000020004" pitchFamily="50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45577" y="1959256"/>
              <a:ext cx="1878617" cy="4282364"/>
            </a:xfrm>
            <a:prstGeom prst="rect">
              <a:avLst/>
            </a:prstGeom>
            <a:noFill/>
            <a:ln w="38100">
              <a:solidFill>
                <a:srgbClr val="D70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Proxima Nova" panose="02000506030000020004" pitchFamily="50" charset="0"/>
                </a:rPr>
                <a:t>REGISTRATION</a:t>
              </a:r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123646" y="1959256"/>
              <a:ext cx="1878617" cy="4282364"/>
            </a:xfrm>
            <a:prstGeom prst="rect">
              <a:avLst/>
            </a:prstGeom>
            <a:noFill/>
            <a:ln w="38100">
              <a:solidFill>
                <a:srgbClr val="D70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40" dirty="0" smtClean="0">
                  <a:latin typeface="Proxima Nova" panose="02000506030000020004" pitchFamily="50" charset="0"/>
                </a:rPr>
                <a:t>CLASSIFICATION</a:t>
              </a:r>
              <a:endParaRPr lang="en-US" sz="1740" dirty="0">
                <a:latin typeface="Proxima Nova" panose="02000506030000020004" pitchFamily="50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201715" y="1959256"/>
              <a:ext cx="1878617" cy="4282364"/>
            </a:xfrm>
            <a:prstGeom prst="rect">
              <a:avLst/>
            </a:prstGeom>
            <a:noFill/>
            <a:ln w="38100">
              <a:solidFill>
                <a:srgbClr val="D70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Proxima Nova" panose="02000506030000020004" pitchFamily="50" charset="0"/>
                </a:rPr>
                <a:t>SOURCES OF MANPOWER</a:t>
              </a:r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279784" y="1959256"/>
              <a:ext cx="1878617" cy="4282364"/>
            </a:xfrm>
            <a:prstGeom prst="rect">
              <a:avLst/>
            </a:prstGeom>
            <a:noFill/>
            <a:ln w="38100">
              <a:solidFill>
                <a:srgbClr val="D70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Proxima Nova" panose="02000506030000020004" pitchFamily="50" charset="0"/>
                </a:rPr>
                <a:t>SELECTION &amp; INDUCTION</a:t>
              </a:r>
              <a:endParaRPr lang="en-US" dirty="0">
                <a:latin typeface="Proxima Nova" panose="0200050603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103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09964" y="1825625"/>
            <a:ext cx="10143835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rgbClr val="D70A00"/>
              </a:buClr>
              <a:buSzPct val="150000"/>
              <a:buNone/>
            </a:pPr>
            <a:r>
              <a:rPr lang="en-US" sz="2400" cap="all" spc="3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Postponements</a:t>
            </a:r>
            <a:r>
              <a:rPr lang="en-US" sz="2400" cap="all" spc="300" dirty="0">
                <a:solidFill>
                  <a:schemeClr val="bg1"/>
                </a:solidFill>
                <a:latin typeface="Proxima Nova" panose="02000506030000020004" pitchFamily="50" charset="0"/>
              </a:rPr>
              <a:t>, Deferments, and Exemptions </a:t>
            </a:r>
          </a:p>
          <a:p>
            <a:pPr>
              <a:lnSpc>
                <a:spcPct val="150000"/>
              </a:lnSpc>
              <a:buClr>
                <a:srgbClr val="D70A00"/>
              </a:buClr>
              <a:buSzPct val="150000"/>
              <a:buFont typeface="Calibri" panose="020F0502020204030204" pitchFamily="34" charset="0"/>
              <a:buChar char="|"/>
            </a:pPr>
            <a:r>
              <a:rPr lang="en-US" sz="2400" spc="3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VIETNAM</a:t>
            </a:r>
          </a:p>
          <a:p>
            <a:pPr marL="457200" lvl="1" indent="0">
              <a:lnSpc>
                <a:spcPct val="150000"/>
              </a:lnSpc>
              <a:buClr>
                <a:srgbClr val="D70A00"/>
              </a:buClr>
              <a:buSzPct val="150000"/>
              <a:buNone/>
            </a:pPr>
            <a:r>
              <a:rPr lang="en-US" sz="20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Many exemptions existed and lacked standardization in their implementation across the country.</a:t>
            </a:r>
          </a:p>
          <a:p>
            <a:pPr>
              <a:lnSpc>
                <a:spcPct val="150000"/>
              </a:lnSpc>
              <a:buClr>
                <a:srgbClr val="D70A00"/>
              </a:buClr>
              <a:buSzPct val="150000"/>
              <a:buFont typeface="Calibri" panose="020F0502020204030204" pitchFamily="34" charset="0"/>
              <a:buChar char="|"/>
            </a:pPr>
            <a:r>
              <a:rPr lang="en-US" sz="2400" spc="3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TODAY</a:t>
            </a:r>
            <a:endParaRPr lang="en-US" dirty="0">
              <a:solidFill>
                <a:schemeClr val="bg1"/>
              </a:solidFill>
              <a:latin typeface="Proxima Nova" panose="02000506030000020004" pitchFamily="50" charset="0"/>
            </a:endParaRPr>
          </a:p>
          <a:p>
            <a:pPr marL="457200" lvl="1" indent="0">
              <a:lnSpc>
                <a:spcPct val="150000"/>
              </a:lnSpc>
              <a:buClr>
                <a:srgbClr val="D70A00"/>
              </a:buClr>
              <a:buSzPct val="150000"/>
              <a:buNone/>
            </a:pPr>
            <a:r>
              <a:rPr lang="en-US" sz="20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Fewer exemptions would be available and more standardized implementation would improve the fairness and equity of a draft.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cap="all" spc="300" baseline="300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Selective Service</a:t>
            </a:r>
            <a:r>
              <a:rPr lang="en-US" sz="4800" cap="all" spc="300" baseline="300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/>
            </a:r>
            <a:br>
              <a:rPr lang="en-US" sz="4800" cap="all" spc="300" baseline="30000" dirty="0" smtClean="0">
                <a:solidFill>
                  <a:schemeClr val="bg1"/>
                </a:solidFill>
                <a:latin typeface="Proxima Nova" panose="02000506030000020004" pitchFamily="50" charset="0"/>
              </a:rPr>
            </a:br>
            <a:r>
              <a:rPr lang="en-US" cap="all" spc="300" baseline="300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TODAY VS. THEN</a:t>
            </a:r>
            <a:endParaRPr lang="en-US" cap="all" spc="300" baseline="30000" dirty="0">
              <a:solidFill>
                <a:schemeClr val="bg1"/>
              </a:solidFill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02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09964" y="1825625"/>
            <a:ext cx="10143835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rgbClr val="D70A00"/>
              </a:buClr>
              <a:buSzPct val="150000"/>
              <a:buNone/>
            </a:pPr>
            <a:r>
              <a:rPr lang="en-US" sz="2400" cap="all" spc="3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More </a:t>
            </a:r>
            <a:r>
              <a:rPr lang="en-US" sz="2400" cap="all" spc="300" dirty="0">
                <a:solidFill>
                  <a:schemeClr val="bg1"/>
                </a:solidFill>
                <a:latin typeface="Proxima Nova" panose="02000506030000020004" pitchFamily="50" charset="0"/>
              </a:rPr>
              <a:t>Representative </a:t>
            </a:r>
            <a:r>
              <a:rPr lang="en-US" sz="2400" cap="all" spc="3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Boards</a:t>
            </a:r>
          </a:p>
          <a:p>
            <a:pPr>
              <a:lnSpc>
                <a:spcPct val="150000"/>
              </a:lnSpc>
              <a:buClr>
                <a:srgbClr val="D70A00"/>
              </a:buClr>
              <a:buSzPct val="150000"/>
              <a:buFont typeface="Calibri" panose="020F0502020204030204" pitchFamily="34" charset="0"/>
              <a:buChar char="|"/>
            </a:pPr>
            <a:r>
              <a:rPr lang="en-US" sz="2400" spc="3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VIETNAM</a:t>
            </a:r>
          </a:p>
          <a:p>
            <a:pPr marL="457200" lvl="1" indent="0">
              <a:lnSpc>
                <a:spcPct val="150000"/>
              </a:lnSpc>
              <a:buClr>
                <a:srgbClr val="D70A00"/>
              </a:buClr>
              <a:buSzPct val="150000"/>
              <a:buNone/>
            </a:pPr>
            <a:r>
              <a:rPr lang="en-US" sz="2000" dirty="0">
                <a:solidFill>
                  <a:schemeClr val="bg1"/>
                </a:solidFill>
                <a:latin typeface="Proxima Nova" panose="02000506030000020004" pitchFamily="50" charset="0"/>
              </a:rPr>
              <a:t>Local boards, composed of citizens in each community, selected men for induction based on individual cases and the needs of the economy and </a:t>
            </a:r>
            <a:r>
              <a:rPr lang="en-US" sz="20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industry.</a:t>
            </a:r>
          </a:p>
          <a:p>
            <a:pPr>
              <a:lnSpc>
                <a:spcPct val="150000"/>
              </a:lnSpc>
              <a:buClr>
                <a:srgbClr val="D70A00"/>
              </a:buClr>
              <a:buSzPct val="150000"/>
              <a:buFont typeface="Calibri" panose="020F0502020204030204" pitchFamily="34" charset="0"/>
              <a:buChar char="|"/>
            </a:pPr>
            <a:r>
              <a:rPr lang="en-US" sz="2400" spc="3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TODAY</a:t>
            </a:r>
            <a:endParaRPr lang="en-US" dirty="0" smtClean="0">
              <a:solidFill>
                <a:schemeClr val="bg1"/>
              </a:solidFill>
              <a:latin typeface="Proxima Nova" panose="02000506030000020004" pitchFamily="50" charset="0"/>
            </a:endParaRPr>
          </a:p>
          <a:p>
            <a:pPr marL="457200" lvl="1" indent="0">
              <a:lnSpc>
                <a:spcPct val="150000"/>
              </a:lnSpc>
              <a:buClr>
                <a:srgbClr val="D70A00"/>
              </a:buClr>
              <a:buSzPct val="150000"/>
              <a:buNone/>
            </a:pPr>
            <a:r>
              <a:rPr lang="en-US" sz="2000" dirty="0">
                <a:solidFill>
                  <a:schemeClr val="bg1"/>
                </a:solidFill>
                <a:latin typeface="Proxima Nova" panose="02000506030000020004" pitchFamily="50" charset="0"/>
              </a:rPr>
              <a:t>There </a:t>
            </a:r>
            <a:r>
              <a:rPr lang="en-US" sz="20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is </a:t>
            </a:r>
            <a:r>
              <a:rPr lang="en-US" sz="2000" dirty="0">
                <a:solidFill>
                  <a:schemeClr val="bg1"/>
                </a:solidFill>
                <a:latin typeface="Proxima Nova" panose="02000506030000020004" pitchFamily="50" charset="0"/>
              </a:rPr>
              <a:t>no longer a limit to the number of individuals who can serve on a board for a particular county, increasing the opportunity for a more diverse board.</a:t>
            </a:r>
            <a:endParaRPr lang="en-US" sz="2000" dirty="0" smtClean="0">
              <a:solidFill>
                <a:schemeClr val="bg1"/>
              </a:solidFill>
              <a:latin typeface="Proxima Nova" panose="02000506030000020004" pitchFamily="50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cap="all" spc="300" baseline="300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Selective Service</a:t>
            </a:r>
            <a:r>
              <a:rPr lang="en-US" sz="4800" cap="all" spc="300" baseline="300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/>
            </a:r>
            <a:br>
              <a:rPr lang="en-US" sz="4800" cap="all" spc="300" baseline="30000" dirty="0" smtClean="0">
                <a:solidFill>
                  <a:schemeClr val="bg1"/>
                </a:solidFill>
                <a:latin typeface="Proxima Nova" panose="02000506030000020004" pitchFamily="50" charset="0"/>
              </a:rPr>
            </a:br>
            <a:r>
              <a:rPr lang="en-US" cap="all" spc="300" baseline="300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TODAY VS. THEN</a:t>
            </a:r>
            <a:endParaRPr lang="en-US" cap="all" spc="300" baseline="30000" dirty="0">
              <a:solidFill>
                <a:schemeClr val="bg1"/>
              </a:solidFill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72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09964" y="1825625"/>
            <a:ext cx="10143835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rgbClr val="D70A00"/>
              </a:buClr>
              <a:buSzPct val="150000"/>
              <a:buNone/>
            </a:pPr>
            <a:r>
              <a:rPr lang="en-US" sz="2400" cap="all" spc="3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Lottery for call of order</a:t>
            </a:r>
          </a:p>
          <a:p>
            <a:pPr>
              <a:lnSpc>
                <a:spcPct val="150000"/>
              </a:lnSpc>
              <a:buClr>
                <a:srgbClr val="D70A00"/>
              </a:buClr>
              <a:buSzPct val="150000"/>
              <a:buFont typeface="Calibri" panose="020F0502020204030204" pitchFamily="34" charset="0"/>
              <a:buChar char="|"/>
            </a:pPr>
            <a:r>
              <a:rPr lang="en-US" sz="2400" spc="3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VIETNAM</a:t>
            </a:r>
          </a:p>
          <a:p>
            <a:pPr marL="457200" lvl="1" indent="0">
              <a:lnSpc>
                <a:spcPct val="150000"/>
              </a:lnSpc>
              <a:buClr>
                <a:srgbClr val="D70A00"/>
              </a:buClr>
              <a:buSzPct val="150000"/>
              <a:buNone/>
            </a:pPr>
            <a:r>
              <a:rPr lang="en-US" sz="2000" dirty="0">
                <a:solidFill>
                  <a:schemeClr val="bg1"/>
                </a:solidFill>
                <a:latin typeface="Proxima Nova" panose="02000506030000020004" pitchFamily="50" charset="0"/>
              </a:rPr>
              <a:t>T</a:t>
            </a:r>
            <a:r>
              <a:rPr lang="en-US" sz="20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here </a:t>
            </a:r>
            <a:r>
              <a:rPr lang="en-US" sz="2000" dirty="0">
                <a:solidFill>
                  <a:schemeClr val="bg1"/>
                </a:solidFill>
                <a:latin typeface="Proxima Nova" panose="02000506030000020004" pitchFamily="50" charset="0"/>
              </a:rPr>
              <a:t>was no system in place to determine order of call besides the fact that men between the ages of 18 and 26 could be </a:t>
            </a:r>
            <a:r>
              <a:rPr lang="en-US" sz="20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drafted.</a:t>
            </a:r>
          </a:p>
          <a:p>
            <a:pPr>
              <a:lnSpc>
                <a:spcPct val="150000"/>
              </a:lnSpc>
              <a:buClr>
                <a:srgbClr val="D70A00"/>
              </a:buClr>
              <a:buSzPct val="150000"/>
              <a:buFont typeface="Calibri" panose="020F0502020204030204" pitchFamily="34" charset="0"/>
              <a:buChar char="|"/>
            </a:pPr>
            <a:r>
              <a:rPr lang="en-US" sz="2400" spc="3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TODAY</a:t>
            </a:r>
            <a:endParaRPr lang="en-US" dirty="0">
              <a:solidFill>
                <a:schemeClr val="bg1"/>
              </a:solidFill>
              <a:latin typeface="Proxima Nova" panose="02000506030000020004" pitchFamily="50" charset="0"/>
            </a:endParaRPr>
          </a:p>
          <a:p>
            <a:pPr marL="457200" lvl="1" indent="0">
              <a:lnSpc>
                <a:spcPct val="150000"/>
              </a:lnSpc>
              <a:buClr>
                <a:srgbClr val="D70A00"/>
              </a:buClr>
              <a:buSzPct val="150000"/>
              <a:buNone/>
            </a:pPr>
            <a:r>
              <a:rPr lang="en-US" sz="20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A draft held today would use a lottery </a:t>
            </a:r>
            <a:r>
              <a:rPr lang="en-US" sz="2000" dirty="0">
                <a:solidFill>
                  <a:schemeClr val="bg1"/>
                </a:solidFill>
                <a:latin typeface="Proxima Nova" panose="02000506030000020004" pitchFamily="50" charset="0"/>
              </a:rPr>
              <a:t>system under which a man would spend only one year in first priority for the draft—either the calendar year he turned 20 or the year his deferment ended, whichever came first.</a:t>
            </a:r>
            <a:endParaRPr lang="en-US" sz="2000" dirty="0" smtClean="0">
              <a:solidFill>
                <a:schemeClr val="bg1"/>
              </a:solidFill>
              <a:latin typeface="Proxima Nova" panose="02000506030000020004" pitchFamily="50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cap="all" spc="300" baseline="300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Selective Service</a:t>
            </a:r>
            <a:r>
              <a:rPr lang="en-US" sz="4800" cap="all" spc="300" baseline="300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/>
            </a:r>
            <a:br>
              <a:rPr lang="en-US" sz="4800" cap="all" spc="300" baseline="30000" dirty="0" smtClean="0">
                <a:solidFill>
                  <a:schemeClr val="bg1"/>
                </a:solidFill>
                <a:latin typeface="Proxima Nova" panose="02000506030000020004" pitchFamily="50" charset="0"/>
              </a:rPr>
            </a:br>
            <a:r>
              <a:rPr lang="en-US" cap="all" spc="300" baseline="300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TODAY VS. THEN</a:t>
            </a:r>
            <a:endParaRPr lang="en-US" cap="all" spc="300" baseline="30000" dirty="0">
              <a:solidFill>
                <a:schemeClr val="bg1"/>
              </a:solidFill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6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09964" y="1825625"/>
            <a:ext cx="10143835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rgbClr val="D70A00"/>
              </a:buClr>
              <a:buSzPct val="150000"/>
              <a:buNone/>
            </a:pPr>
            <a:r>
              <a:rPr lang="en-US" sz="2400" cap="all" spc="3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Guaranteed appeal appearance</a:t>
            </a:r>
          </a:p>
          <a:p>
            <a:pPr>
              <a:lnSpc>
                <a:spcPct val="150000"/>
              </a:lnSpc>
              <a:buClr>
                <a:srgbClr val="D70A00"/>
              </a:buClr>
              <a:buSzPct val="150000"/>
              <a:buFont typeface="Calibri" panose="020F0502020204030204" pitchFamily="34" charset="0"/>
              <a:buChar char="|"/>
            </a:pPr>
            <a:r>
              <a:rPr lang="en-US" sz="2400" spc="3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VIETNAM</a:t>
            </a:r>
          </a:p>
          <a:p>
            <a:pPr marL="457200" lvl="1" indent="0">
              <a:lnSpc>
                <a:spcPct val="150000"/>
              </a:lnSpc>
              <a:buClr>
                <a:srgbClr val="D70A00"/>
              </a:buClr>
              <a:buSzPct val="150000"/>
              <a:buNone/>
            </a:pPr>
            <a:r>
              <a:rPr lang="en-US" sz="2000" dirty="0">
                <a:solidFill>
                  <a:schemeClr val="bg1"/>
                </a:solidFill>
                <a:latin typeface="Proxima Nova" panose="02000506030000020004" pitchFamily="50" charset="0"/>
              </a:rPr>
              <a:t>Before 1971, a draftee was not guaranteed the right to a personal appearance before his board, leaving some decisions about whether a man would be drafted to be made based on paperwork.</a:t>
            </a:r>
            <a:endParaRPr lang="en-US" sz="2000" dirty="0" smtClean="0">
              <a:solidFill>
                <a:schemeClr val="bg1"/>
              </a:solidFill>
              <a:latin typeface="Proxima Nova" panose="02000506030000020004" pitchFamily="50" charset="0"/>
            </a:endParaRPr>
          </a:p>
          <a:p>
            <a:pPr>
              <a:lnSpc>
                <a:spcPct val="150000"/>
              </a:lnSpc>
              <a:buClr>
                <a:srgbClr val="D70A00"/>
              </a:buClr>
              <a:buSzPct val="150000"/>
              <a:buFont typeface="Calibri" panose="020F0502020204030204" pitchFamily="34" charset="0"/>
              <a:buChar char="|"/>
            </a:pPr>
            <a:r>
              <a:rPr lang="en-US" sz="2400" spc="3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TODAY</a:t>
            </a:r>
            <a:endParaRPr lang="en-US" dirty="0">
              <a:solidFill>
                <a:schemeClr val="bg1"/>
              </a:solidFill>
              <a:latin typeface="Proxima Nova" panose="02000506030000020004" pitchFamily="50" charset="0"/>
            </a:endParaRPr>
          </a:p>
          <a:p>
            <a:pPr marL="457200" lvl="1" indent="0">
              <a:lnSpc>
                <a:spcPct val="150000"/>
              </a:lnSpc>
              <a:buClr>
                <a:srgbClr val="D70A00"/>
              </a:buClr>
              <a:buSzPct val="150000"/>
              <a:buNone/>
            </a:pPr>
            <a:r>
              <a:rPr lang="en-US" sz="2000" dirty="0">
                <a:solidFill>
                  <a:schemeClr val="bg1"/>
                </a:solidFill>
                <a:latin typeface="Proxima Nova" panose="02000506030000020004" pitchFamily="50" charset="0"/>
              </a:rPr>
              <a:t>I</a:t>
            </a:r>
            <a:r>
              <a:rPr lang="en-US" sz="20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f </a:t>
            </a:r>
            <a:r>
              <a:rPr lang="en-US" sz="2000" dirty="0">
                <a:solidFill>
                  <a:schemeClr val="bg1"/>
                </a:solidFill>
                <a:latin typeface="Proxima Nova" panose="02000506030000020004" pitchFamily="50" charset="0"/>
              </a:rPr>
              <a:t>a man wanted to appeal to his Local Board for an exemption or deferment, he could speak to them directly to appeal his classification.</a:t>
            </a:r>
            <a:endParaRPr lang="en-US" sz="2000" dirty="0" smtClean="0">
              <a:solidFill>
                <a:schemeClr val="bg1"/>
              </a:solidFill>
              <a:latin typeface="Proxima Nova" panose="02000506030000020004" pitchFamily="50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cap="all" spc="300" baseline="300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Selective Service</a:t>
            </a:r>
            <a:r>
              <a:rPr lang="en-US" sz="4800" cap="all" spc="300" baseline="300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/>
            </a:r>
            <a:br>
              <a:rPr lang="en-US" sz="4800" cap="all" spc="300" baseline="30000" dirty="0" smtClean="0">
                <a:solidFill>
                  <a:schemeClr val="bg1"/>
                </a:solidFill>
                <a:latin typeface="Proxima Nova" panose="02000506030000020004" pitchFamily="50" charset="0"/>
              </a:rPr>
            </a:br>
            <a:r>
              <a:rPr lang="en-US" cap="all" spc="300" baseline="300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TODAY VS. THEN</a:t>
            </a:r>
            <a:endParaRPr lang="en-US" cap="all" spc="300" baseline="30000" dirty="0">
              <a:solidFill>
                <a:schemeClr val="bg1"/>
              </a:solidFill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66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spc="3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TEST YOUR KNOWLEDGE</a:t>
            </a:r>
            <a:endParaRPr lang="en-US" sz="4800" spc="300" dirty="0">
              <a:solidFill>
                <a:schemeClr val="bg1"/>
              </a:solidFill>
              <a:latin typeface="Proxima Nova" panose="02000506030000020004" pitchFamily="50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79967" y="1746251"/>
            <a:ext cx="1103206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D70A00"/>
              </a:buClr>
              <a:buSzPct val="150000"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D70A00"/>
              </a:buClr>
              <a:buSzPct val="150000"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745067" y="1825625"/>
            <a:ext cx="1116753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D70A00"/>
              </a:buClr>
              <a:buSzPct val="150000"/>
              <a:buFont typeface="Calibri" panose="020F0502020204030204" pitchFamily="34" charset="0"/>
              <a:buChar char="|"/>
            </a:pPr>
            <a:r>
              <a:rPr lang="en-US" spc="3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How </a:t>
            </a:r>
            <a:r>
              <a:rPr lang="en-US" spc="300" dirty="0">
                <a:solidFill>
                  <a:schemeClr val="bg1"/>
                </a:solidFill>
                <a:latin typeface="Proxima Nova" panose="02000506030000020004" pitchFamily="50" charset="0"/>
              </a:rPr>
              <a:t>was the Vietnam War draft different from the System we have </a:t>
            </a:r>
            <a:r>
              <a:rPr lang="en-US" spc="3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today?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D70A00"/>
              </a:buClr>
              <a:buSzPct val="150000"/>
              <a:buFont typeface="Arial" panose="020B0604020202020204" pitchFamily="34" charset="0"/>
              <a:buNone/>
            </a:pPr>
            <a:endParaRPr lang="en-US" sz="1600" spc="300" dirty="0" smtClean="0">
              <a:solidFill>
                <a:schemeClr val="bg1"/>
              </a:solidFill>
              <a:latin typeface="Proxima Nova" panose="02000506030000020004" pitchFamily="50" charset="0"/>
            </a:endParaRPr>
          </a:p>
          <a:p>
            <a:pPr marL="0">
              <a:lnSpc>
                <a:spcPct val="100000"/>
              </a:lnSpc>
              <a:buClr>
                <a:srgbClr val="D70A00"/>
              </a:buClr>
              <a:buSzPct val="150000"/>
              <a:buFont typeface="Calibri" panose="020F0502020204030204" pitchFamily="34" charset="0"/>
              <a:buChar char="|"/>
            </a:pPr>
            <a:r>
              <a:rPr lang="en-US" spc="300" dirty="0">
                <a:solidFill>
                  <a:schemeClr val="bg1"/>
                </a:solidFill>
                <a:latin typeface="Proxima Nova" panose="02000506030000020004" pitchFamily="50" charset="0"/>
              </a:rPr>
              <a:t>How does the lottery system improve a man’s draft </a:t>
            </a:r>
            <a:r>
              <a:rPr lang="en-US" spc="3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vulnerability?</a:t>
            </a:r>
          </a:p>
          <a:p>
            <a:pPr marL="0" indent="0">
              <a:lnSpc>
                <a:spcPct val="100000"/>
              </a:lnSpc>
              <a:buClr>
                <a:srgbClr val="D70A00"/>
              </a:buClr>
              <a:buSzPct val="150000"/>
              <a:buFont typeface="Arial" panose="020B0604020202020204" pitchFamily="34" charset="0"/>
              <a:buNone/>
            </a:pPr>
            <a:endParaRPr lang="en-US" sz="1600" spc="300" dirty="0" smtClean="0">
              <a:solidFill>
                <a:schemeClr val="bg1"/>
              </a:solidFill>
              <a:latin typeface="Proxima Nova" panose="02000506030000020004" pitchFamily="50" charset="0"/>
            </a:endParaRPr>
          </a:p>
          <a:p>
            <a:pPr marL="0">
              <a:lnSpc>
                <a:spcPct val="100000"/>
              </a:lnSpc>
              <a:buClr>
                <a:srgbClr val="D70A00"/>
              </a:buClr>
              <a:buSzPct val="150000"/>
              <a:buFont typeface="Calibri" panose="020F0502020204030204" pitchFamily="34" charset="0"/>
              <a:buChar char="|"/>
            </a:pPr>
            <a:r>
              <a:rPr lang="en-US" spc="300" dirty="0">
                <a:solidFill>
                  <a:schemeClr val="bg1"/>
                </a:solidFill>
                <a:latin typeface="Proxima Nova" panose="02000506030000020004" pitchFamily="50" charset="0"/>
              </a:rPr>
              <a:t>Which exemptions from service would be allowed in the event of a draft today</a:t>
            </a:r>
            <a:r>
              <a:rPr lang="en-US" spc="3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9592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199" y="108346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spc="3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QUESTIONS?</a:t>
            </a:r>
            <a:br>
              <a:rPr lang="en-US" sz="4800" spc="300" dirty="0" smtClean="0">
                <a:solidFill>
                  <a:schemeClr val="bg1"/>
                </a:solidFill>
                <a:latin typeface="Proxima Nova" panose="02000506030000020004" pitchFamily="50" charset="0"/>
              </a:rPr>
            </a:br>
            <a:r>
              <a:rPr lang="en-US" sz="4800" spc="3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ASK US ON SOCIAL!</a:t>
            </a:r>
            <a:br>
              <a:rPr lang="en-US" sz="4800" spc="300" dirty="0" smtClean="0">
                <a:solidFill>
                  <a:schemeClr val="bg1"/>
                </a:solidFill>
                <a:latin typeface="Proxima Nova" panose="02000506030000020004" pitchFamily="50" charset="0"/>
              </a:rPr>
            </a:br>
            <a:endParaRPr lang="en-US" sz="4800" spc="300" dirty="0">
              <a:solidFill>
                <a:schemeClr val="bg1"/>
              </a:solidFill>
              <a:latin typeface="Proxima Nova" panose="02000506030000020004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9855" y="2669309"/>
            <a:ext cx="5497483" cy="158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@</a:t>
            </a:r>
            <a:r>
              <a:rPr kumimoji="0" lang="en-US" sz="3200" b="0" i="0" u="none" strike="noStrike" kern="120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SSSregistration</a:t>
            </a:r>
            <a:r>
              <a:rPr kumimoji="0" lang="en-US" sz="3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@</a:t>
            </a:r>
            <a:r>
              <a:rPr kumimoji="0" lang="en-US" sz="3200" b="0" i="0" u="none" strike="noStrike" kern="120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SSS_gov</a:t>
            </a:r>
            <a:r>
              <a:rPr kumimoji="0" lang="en-US" sz="3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@</a:t>
            </a:r>
            <a:r>
              <a:rPr kumimoji="0" lang="en-US" sz="3200" b="0" i="0" u="none" strike="noStrike" kern="120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SSS_gov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86" y="3789525"/>
            <a:ext cx="358948" cy="3589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874" y="3310194"/>
            <a:ext cx="316572" cy="3165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98" y="2784763"/>
            <a:ext cx="358948" cy="35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8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PublishingExpirationDate xmlns="http://schemas.microsoft.com/sharepoint/v3" xsi:nil="true"/>
    <PublishingStartDate xmlns="http://schemas.microsoft.com/sharepoint/v3" xsi:nil="true"/>
    <_dlc_ExpireDateSaved xmlns="http://schemas.microsoft.com/sharepoint/v3" xsi:nil="true"/>
    <_dlc_ExpireDate xmlns="http://schemas.microsoft.com/sharepoint/v3">2022-07-02T12:11:04+00:00</_dlc_ExpireDate>
    <_dlc_DocId xmlns="4e19bb03-3e64-4341-92fb-ea8c504f1d80">VNHRJPPZCU4A-1600928920-750</_dlc_DocId>
    <_dlc_DocIdUrl xmlns="4e19bb03-3e64-4341-92fb-ea8c504f1d80">
      <Url>https://sss-intranet.sss.gov/PIA/_layouts/15/DocIdRedir.aspx?ID=VNHRJPPZCU4A-1600928920-750</Url>
      <Description>VNHRJPPZCU4A-1600928920-750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 staticId="0x010100F5F744712D2AA340B9F42FC27D696320|880852046" UniqueId="c21ff691-ade6-48b4-b62e-12156970a46c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1</number>
                  <property>Created</property>
                  <propertyId>8c06beca-0777-48f7-91c7-6da68bc07b69</propertyId>
                  <period>years</period>
                </formula>
                <action type="workflow" id="281926b1-35ac-4c96-a491-427db7357370"/>
              </data>
            </stages>
          </Schedule>
        </Schedules>
      </p:CustomData>
    </p:PolicyItem>
  </p:PolicyItems>
</p:Policy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F744712D2AA340B9F42FC27D696320" ma:contentTypeVersion="9" ma:contentTypeDescription="Create a new document." ma:contentTypeScope="" ma:versionID="6df2768fb4ebdd1130acac23f062c5fe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4e19bb03-3e64-4341-92fb-ea8c504f1d80" targetNamespace="http://schemas.microsoft.com/office/2006/metadata/properties" ma:root="true" ma:fieldsID="0c44eb0f2d577daac28a379cb5e0d523" ns1:_="" ns2:_="" ns3:_="">
    <xsd:import namespace="http://schemas.microsoft.com/sharepoint/v3"/>
    <xsd:import namespace="http://schemas.microsoft.com/sharepoint/v3/fields"/>
    <xsd:import namespace="4e19bb03-3e64-4341-92fb-ea8c504f1d80"/>
    <xsd:element name="properties">
      <xsd:complexType>
        <xsd:sequence>
          <xsd:element name="documentManagement">
            <xsd:complexType>
              <xsd:all>
                <xsd:element ref="ns2:_Version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3:SharedWithUsers" minOccurs="0"/>
                <xsd:element ref="ns1:_dlc_Exempt" minOccurs="0"/>
                <xsd:element ref="ns1:_dlc_ExpireDateSaved" minOccurs="0"/>
                <xsd:element ref="ns1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9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0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  <xsd:element name="_dlc_Exempt" ma:index="15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16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7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8" nillable="true" ma:displayName="Version" ma:internalName="_Vers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19bb03-3e64-4341-92fb-ea8c504f1d80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96AAD6-240D-4C28-ACBA-FDA66FE7CCDC}">
  <ds:schemaRefs>
    <ds:schemaRef ds:uri="http://schemas.microsoft.com/sharepoint/v3/fields"/>
    <ds:schemaRef ds:uri="http://purl.org/dc/dcmitype/"/>
    <ds:schemaRef ds:uri="4e19bb03-3e64-4341-92fb-ea8c504f1d80"/>
    <ds:schemaRef ds:uri="http://schemas.microsoft.com/office/2006/documentManagement/types"/>
    <ds:schemaRef ds:uri="http://schemas.microsoft.com/sharepoint/v3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043A50F-8306-45A3-A974-7DD21DE445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F89008-2526-420C-853F-6594B5378085}">
  <ds:schemaRefs>
    <ds:schemaRef ds:uri="office.server.policy"/>
  </ds:schemaRefs>
</ds:datastoreItem>
</file>

<file path=customXml/itemProps4.xml><?xml version="1.0" encoding="utf-8"?>
<ds:datastoreItem xmlns:ds="http://schemas.openxmlformats.org/officeDocument/2006/customXml" ds:itemID="{3D144258-ED47-46B7-A1C5-E0E5DA5F86A6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CBF42D2C-E3F3-4A12-A48D-E4463BFFC5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4e19bb03-3e64-4341-92fb-ea8c504f1d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3063</TotalTime>
  <Words>366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Proxima Nova</vt:lpstr>
      <vt:lpstr>Office Theme</vt:lpstr>
      <vt:lpstr>Lesson 2 CHANGES FROM VIETNAM  TO NOW</vt:lpstr>
      <vt:lpstr>Selective Service during the Vietnam War</vt:lpstr>
      <vt:lpstr>PowerPoint Presentation</vt:lpstr>
      <vt:lpstr>PowerPoint Presentation</vt:lpstr>
      <vt:lpstr>PowerPoint Presentation</vt:lpstr>
      <vt:lpstr>PowerPoint Presentation</vt:lpstr>
      <vt:lpstr>TEST YOUR KNOWLEDGE</vt:lpstr>
      <vt:lpstr>QUESTIONS? ASK US ON SOCIAL! </vt:lpstr>
    </vt:vector>
  </TitlesOfParts>
  <Company>US Selective Service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DRAFT PROCESS</dc:title>
  <dc:creator>Weichbrodt, Caleigh</dc:creator>
  <cp:lastModifiedBy>Fagins, Desja</cp:lastModifiedBy>
  <cp:revision>20</cp:revision>
  <dcterms:created xsi:type="dcterms:W3CDTF">2021-06-30T13:45:43Z</dcterms:created>
  <dcterms:modified xsi:type="dcterms:W3CDTF">2021-08-10T19:19:09Z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0x010100F5F744712D2AA340B9F42FC27D696320</vt:lpwstr>
  </property>
  <property fmtid="{D5CDD505-2E9C-101B-9397-08002B2CF9AE}" pid="3" name="_dlc_policyId">
    <vt:lpwstr>0x010100F5F744712D2AA340B9F42FC27D696320|880852046</vt:lpwstr>
  </property>
  <property fmtid="{D5CDD505-2E9C-101B-9397-08002B2CF9AE}" pid="4" name="ItemRetentionFormula">
    <vt:lpwstr>&lt;formula id="Microsoft.Office.RecordsManagement.PolicyFeatures.Expiration.Formula.BuiltIn"&gt;&lt;number&gt;1&lt;/number&gt;&lt;property&gt;Created&lt;/property&gt;&lt;propertyId&gt;8c06beca-0777-48f7-91c7-6da68bc07b69&lt;/propertyId&gt;&lt;period&gt;years&lt;/period&gt;&lt;/formula&gt;</vt:lpwstr>
  </property>
  <property fmtid="{D5CDD505-2E9C-101B-9397-08002B2CF9AE}" pid="5" name="_dlc_DocIdItemGuid">
    <vt:lpwstr>2357c35a-9ce3-48d1-b650-d90ac40a2777</vt:lpwstr>
  </property>
  <property fmtid="{D5CDD505-2E9C-101B-9397-08002B2CF9AE}" pid="6" name="_MarkAsFinal">
    <vt:bool>true</vt:bool>
  </property>
</Properties>
</file>