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sldIdLst>
    <p:sldId id="263" r:id="rId7"/>
    <p:sldId id="256" r:id="rId8"/>
    <p:sldId id="257" r:id="rId9"/>
    <p:sldId id="258" r:id="rId10"/>
    <p:sldId id="259" r:id="rId11"/>
    <p:sldId id="260" r:id="rId12"/>
    <p:sldId id="261" r:id="rId13"/>
    <p:sldId id="262"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53E"/>
    <a:srgbClr val="183863"/>
    <a:srgbClr val="D70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E91C28-B3F0-46E4-B307-F0D63793AD4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344438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91C28-B3F0-46E4-B307-F0D63793AD4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69905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91C28-B3F0-46E4-B307-F0D63793AD4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396086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91C28-B3F0-46E4-B307-F0D63793AD4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312059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E91C28-B3F0-46E4-B307-F0D63793AD4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426220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E91C28-B3F0-46E4-B307-F0D63793AD4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343462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E91C28-B3F0-46E4-B307-F0D63793AD45}"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15531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E91C28-B3F0-46E4-B307-F0D63793AD45}"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91008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1C28-B3F0-46E4-B307-F0D63793AD45}"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358119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E91C28-B3F0-46E4-B307-F0D63793AD4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275498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E91C28-B3F0-46E4-B307-F0D63793AD4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24618-CF43-4732-9FCA-12D6CD4A454E}" type="slidenum">
              <a:rPr lang="en-US" smtClean="0"/>
              <a:t>‹#›</a:t>
            </a:fld>
            <a:endParaRPr lang="en-US"/>
          </a:p>
        </p:txBody>
      </p:sp>
    </p:spTree>
    <p:extLst>
      <p:ext uri="{BB962C8B-B14F-4D97-AF65-F5344CB8AC3E}">
        <p14:creationId xmlns:p14="http://schemas.microsoft.com/office/powerpoint/2010/main" val="409758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1C28-B3F0-46E4-B307-F0D63793AD45}" type="datetimeFigureOut">
              <a:rPr lang="en-US" smtClean="0"/>
              <a:t>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4618-CF43-4732-9FCA-12D6CD4A454E}" type="slidenum">
              <a:rPr lang="en-US" smtClean="0"/>
              <a:t>‹#›</a:t>
            </a:fld>
            <a:endParaRPr lang="en-US"/>
          </a:p>
        </p:txBody>
      </p:sp>
    </p:spTree>
    <p:extLst>
      <p:ext uri="{BB962C8B-B14F-4D97-AF65-F5344CB8AC3E}">
        <p14:creationId xmlns:p14="http://schemas.microsoft.com/office/powerpoint/2010/main" val="419860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0" b="-83000"/>
          </a:stretch>
        </a:blipFill>
        <a:effectLst/>
      </p:bgPr>
    </p:bg>
    <p:spTree>
      <p:nvGrpSpPr>
        <p:cNvPr id="1" name=""/>
        <p:cNvGrpSpPr/>
        <p:nvPr/>
      </p:nvGrpSpPr>
      <p:grpSpPr>
        <a:xfrm>
          <a:off x="0" y="0"/>
          <a:ext cx="0" cy="0"/>
          <a:chOff x="0" y="0"/>
          <a:chExt cx="0" cy="0"/>
        </a:xfrm>
      </p:grpSpPr>
      <p:sp>
        <p:nvSpPr>
          <p:cNvPr id="7" name="Rectangle 6"/>
          <p:cNvSpPr/>
          <p:nvPr/>
        </p:nvSpPr>
        <p:spPr>
          <a:xfrm>
            <a:off x="0" y="4431322"/>
            <a:ext cx="12192000" cy="1582616"/>
          </a:xfrm>
          <a:prstGeom prst="rect">
            <a:avLst/>
          </a:prstGeom>
          <a:solidFill>
            <a:srgbClr val="00153E">
              <a:alpha val="8470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2078182" y="1122363"/>
            <a:ext cx="8589818" cy="2387600"/>
          </a:xfrm>
        </p:spPr>
        <p:txBody>
          <a:bodyPr>
            <a:normAutofit/>
          </a:bodyPr>
          <a:lstStyle/>
          <a:p>
            <a:pPr algn="l"/>
            <a:r>
              <a:rPr lang="en-US" sz="4800" dirty="0" smtClean="0">
                <a:solidFill>
                  <a:srgbClr val="D70A00"/>
                </a:solidFill>
                <a:latin typeface="Proxima Nova" panose="02000506030000020004" pitchFamily="50" charset="0"/>
              </a:rPr>
              <a:t>Lesson 1</a:t>
            </a:r>
            <a:r>
              <a:rPr lang="en-US" dirty="0" smtClean="0">
                <a:solidFill>
                  <a:srgbClr val="D70A00"/>
                </a:solidFill>
                <a:latin typeface="Proxima Nova" panose="02000506030000020004" pitchFamily="50" charset="0"/>
              </a:rPr>
              <a:t/>
            </a:r>
            <a:br>
              <a:rPr lang="en-US" dirty="0" smtClean="0">
                <a:solidFill>
                  <a:srgbClr val="D70A00"/>
                </a:solidFill>
                <a:latin typeface="Proxima Nova" panose="02000506030000020004" pitchFamily="50" charset="0"/>
              </a:rPr>
            </a:br>
            <a:r>
              <a:rPr lang="en-US" b="1" dirty="0" smtClean="0">
                <a:latin typeface="Proxima Nova" panose="02000506030000020004" pitchFamily="50" charset="0"/>
              </a:rPr>
              <a:t>THE HISTORY OF SSS</a:t>
            </a:r>
            <a:endParaRPr lang="en-US" b="1" dirty="0">
              <a:latin typeface="Proxima Nova" panose="02000506030000020004" pitchFamily="50" charset="0"/>
            </a:endParaRPr>
          </a:p>
        </p:txBody>
      </p:sp>
      <p:sp>
        <p:nvSpPr>
          <p:cNvPr id="5" name="Subtitle 4"/>
          <p:cNvSpPr>
            <a:spLocks noGrp="1"/>
          </p:cNvSpPr>
          <p:nvPr>
            <p:ph type="subTitle" idx="1"/>
          </p:nvPr>
        </p:nvSpPr>
        <p:spPr>
          <a:xfrm>
            <a:off x="2078182" y="5055574"/>
            <a:ext cx="8589818" cy="782517"/>
          </a:xfrm>
        </p:spPr>
        <p:txBody>
          <a:bodyPr>
            <a:normAutofit/>
          </a:bodyPr>
          <a:lstStyle/>
          <a:p>
            <a:pPr algn="l"/>
            <a:r>
              <a:rPr lang="en-US" sz="2800" dirty="0" smtClean="0">
                <a:solidFill>
                  <a:schemeClr val="bg1"/>
                </a:solidFill>
                <a:latin typeface="Proxima Nova" panose="02000506030000020004" pitchFamily="50" charset="0"/>
              </a:rPr>
              <a:t>U.S. SELECTIVE SERVICE SYSTEM</a:t>
            </a:r>
            <a:endParaRPr lang="en-US" sz="2800" dirty="0">
              <a:solidFill>
                <a:schemeClr val="bg1"/>
              </a:solidFill>
              <a:latin typeface="Proxima Nova" panose="02000506030000020004" pitchFamily="50" charset="0"/>
            </a:endParaRPr>
          </a:p>
        </p:txBody>
      </p:sp>
      <p:sp>
        <p:nvSpPr>
          <p:cNvPr id="6" name="Title 3"/>
          <p:cNvSpPr txBox="1">
            <a:spLocks/>
          </p:cNvSpPr>
          <p:nvPr/>
        </p:nvSpPr>
        <p:spPr>
          <a:xfrm>
            <a:off x="1524000" y="1313294"/>
            <a:ext cx="1078523"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500" dirty="0" smtClean="0">
                <a:solidFill>
                  <a:srgbClr val="D70A00"/>
                </a:solidFill>
                <a:latin typeface="Proxima Nova" panose="02000506030000020004" pitchFamily="50" charset="0"/>
              </a:rPr>
              <a:t>|</a:t>
            </a:r>
            <a:endParaRPr lang="en-US" sz="12500" dirty="0">
              <a:latin typeface="Proxima Nova" panose="02000506030000020004" pitchFamily="50"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1" y="4460630"/>
            <a:ext cx="1524000" cy="1524000"/>
          </a:xfrm>
          <a:prstGeom prst="rect">
            <a:avLst/>
          </a:prstGeom>
        </p:spPr>
      </p:pic>
    </p:spTree>
    <p:extLst>
      <p:ext uri="{BB962C8B-B14F-4D97-AF65-F5344CB8AC3E}">
        <p14:creationId xmlns:p14="http://schemas.microsoft.com/office/powerpoint/2010/main" val="1044082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199" y="1083469"/>
            <a:ext cx="10515600" cy="1325563"/>
          </a:xfrm>
        </p:spPr>
        <p:txBody>
          <a:bodyPr>
            <a:normAutofit fontScale="90000"/>
          </a:bodyPr>
          <a:lstStyle/>
          <a:p>
            <a:pPr algn="ctr"/>
            <a:r>
              <a:rPr lang="en-US" sz="4800" spc="300" dirty="0" smtClean="0">
                <a:solidFill>
                  <a:schemeClr val="bg1"/>
                </a:solidFill>
                <a:latin typeface="Proxima Nova" panose="02000506030000020004" pitchFamily="50" charset="0"/>
              </a:rPr>
              <a:t>QUESTIONS?</a:t>
            </a:r>
            <a:br>
              <a:rPr lang="en-US" sz="4800" spc="300" dirty="0" smtClean="0">
                <a:solidFill>
                  <a:schemeClr val="bg1"/>
                </a:solidFill>
                <a:latin typeface="Proxima Nova" panose="02000506030000020004" pitchFamily="50" charset="0"/>
              </a:rPr>
            </a:br>
            <a:r>
              <a:rPr lang="en-US" sz="4800" spc="300" dirty="0" smtClean="0">
                <a:solidFill>
                  <a:schemeClr val="bg1"/>
                </a:solidFill>
                <a:latin typeface="Proxima Nova" panose="02000506030000020004" pitchFamily="50" charset="0"/>
              </a:rPr>
              <a:t>ASK US ON SOCIAL!</a:t>
            </a:r>
            <a:br>
              <a:rPr lang="en-US" sz="4800" spc="300" dirty="0" smtClean="0">
                <a:solidFill>
                  <a:schemeClr val="bg1"/>
                </a:solidFill>
                <a:latin typeface="Proxima Nova" panose="02000506030000020004" pitchFamily="50" charset="0"/>
              </a:rPr>
            </a:br>
            <a:endParaRPr lang="en-US" sz="4800" spc="300" dirty="0">
              <a:solidFill>
                <a:schemeClr val="bg1"/>
              </a:solidFill>
              <a:latin typeface="Proxima Nova" panose="02000506030000020004" pitchFamily="50" charset="0"/>
            </a:endParaRPr>
          </a:p>
        </p:txBody>
      </p:sp>
      <p:sp>
        <p:nvSpPr>
          <p:cNvPr id="6" name="Content Placeholder 4"/>
          <p:cNvSpPr txBox="1">
            <a:spLocks/>
          </p:cNvSpPr>
          <p:nvPr/>
        </p:nvSpPr>
        <p:spPr>
          <a:xfrm>
            <a:off x="579967" y="1746251"/>
            <a:ext cx="1103206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endParaRPr lang="en-US" dirty="0" smtClean="0">
              <a:solidFill>
                <a:schemeClr val="bg1"/>
              </a:solidFill>
              <a:latin typeface="Proxima Nova" panose="02000506030000020004" pitchFamily="50" charset="0"/>
            </a:endParaRP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
        <p:nvSpPr>
          <p:cNvPr id="3" name="TextBox 2"/>
          <p:cNvSpPr txBox="1"/>
          <p:nvPr/>
        </p:nvSpPr>
        <p:spPr>
          <a:xfrm>
            <a:off x="2302625" y="2683650"/>
            <a:ext cx="5494713" cy="1569660"/>
          </a:xfrm>
          <a:prstGeom prst="rect">
            <a:avLst/>
          </a:prstGeom>
          <a:noFill/>
        </p:spPr>
        <p:txBody>
          <a:bodyPr wrap="square" rtlCol="0">
            <a:spAutoFit/>
          </a:bodyPr>
          <a:lstStyle/>
          <a:p>
            <a:r>
              <a:rPr lang="en-US" sz="3200" spc="300" dirty="0">
                <a:solidFill>
                  <a:schemeClr val="bg1"/>
                </a:solidFill>
                <a:latin typeface="Proxima Nova" panose="02000506030000020004" pitchFamily="50" charset="0"/>
              </a:rPr>
              <a:t>@</a:t>
            </a:r>
            <a:r>
              <a:rPr lang="en-US" sz="3200" spc="300" dirty="0" err="1">
                <a:solidFill>
                  <a:schemeClr val="bg1"/>
                </a:solidFill>
                <a:latin typeface="Proxima Nova" panose="02000506030000020004" pitchFamily="50" charset="0"/>
              </a:rPr>
              <a:t>SSSregistration</a:t>
            </a:r>
            <a:r>
              <a:rPr lang="en-US" sz="3200" spc="300" dirty="0">
                <a:solidFill>
                  <a:schemeClr val="bg1"/>
                </a:solidFill>
                <a:latin typeface="Proxima Nova" panose="02000506030000020004" pitchFamily="50" charset="0"/>
              </a:rPr>
              <a:t/>
            </a:r>
            <a:br>
              <a:rPr lang="en-US" sz="3200" spc="300" dirty="0">
                <a:solidFill>
                  <a:schemeClr val="bg1"/>
                </a:solidFill>
                <a:latin typeface="Proxima Nova" panose="02000506030000020004" pitchFamily="50" charset="0"/>
              </a:rPr>
            </a:br>
            <a:r>
              <a:rPr lang="en-US" sz="3200" spc="300" dirty="0">
                <a:solidFill>
                  <a:schemeClr val="bg1"/>
                </a:solidFill>
                <a:latin typeface="Proxima Nova" panose="02000506030000020004" pitchFamily="50" charset="0"/>
              </a:rPr>
              <a:t>@</a:t>
            </a:r>
            <a:r>
              <a:rPr lang="en-US" sz="3200" spc="300" dirty="0" err="1">
                <a:solidFill>
                  <a:schemeClr val="bg1"/>
                </a:solidFill>
                <a:latin typeface="Proxima Nova" panose="02000506030000020004" pitchFamily="50" charset="0"/>
              </a:rPr>
              <a:t>SSS_gov</a:t>
            </a:r>
            <a:r>
              <a:rPr lang="en-US" sz="3200" spc="300" dirty="0">
                <a:solidFill>
                  <a:schemeClr val="bg1"/>
                </a:solidFill>
                <a:latin typeface="Proxima Nova" panose="02000506030000020004" pitchFamily="50" charset="0"/>
              </a:rPr>
              <a:t/>
            </a:r>
            <a:br>
              <a:rPr lang="en-US" sz="3200" spc="300" dirty="0">
                <a:solidFill>
                  <a:schemeClr val="bg1"/>
                </a:solidFill>
                <a:latin typeface="Proxima Nova" panose="02000506030000020004" pitchFamily="50" charset="0"/>
              </a:rPr>
            </a:br>
            <a:r>
              <a:rPr lang="en-US" sz="3200" spc="300" dirty="0">
                <a:solidFill>
                  <a:schemeClr val="bg1"/>
                </a:solidFill>
                <a:latin typeface="Proxima Nova" panose="02000506030000020004" pitchFamily="50" charset="0"/>
              </a:rPr>
              <a:t>@</a:t>
            </a:r>
            <a:r>
              <a:rPr lang="en-US" sz="3200" spc="300" dirty="0" err="1">
                <a:solidFill>
                  <a:schemeClr val="bg1"/>
                </a:solidFill>
                <a:latin typeface="Proxima Nova" panose="02000506030000020004" pitchFamily="50" charset="0"/>
              </a:rPr>
              <a:t>SSS_gov</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686" y="3789525"/>
            <a:ext cx="358948" cy="35894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8874" y="3310194"/>
            <a:ext cx="316572" cy="31657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6498" y="2784763"/>
            <a:ext cx="358948" cy="358948"/>
          </a:xfrm>
          <a:prstGeom prst="rect">
            <a:avLst/>
          </a:prstGeom>
        </p:spPr>
      </p:pic>
    </p:spTree>
    <p:extLst>
      <p:ext uri="{BB962C8B-B14F-4D97-AF65-F5344CB8AC3E}">
        <p14:creationId xmlns:p14="http://schemas.microsoft.com/office/powerpoint/2010/main" val="185054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a:t>
            </a:r>
            <a:r>
              <a:rPr lang="en-US" sz="4800" spc="300" baseline="30000" dirty="0" smtClean="0">
                <a:solidFill>
                  <a:schemeClr val="bg1"/>
                </a:solidFill>
                <a:latin typeface="Proxima Nova" panose="02000506030000020004" pitchFamily="50" charset="0"/>
              </a:rPr>
              <a:t>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DRAFT AUTHORIZATION</a:t>
            </a:r>
            <a:endParaRPr lang="en-US" spc="300" dirty="0">
              <a:solidFill>
                <a:schemeClr val="bg1"/>
              </a:solidFill>
              <a:latin typeface="Proxima Nova" panose="02000506030000020004" pitchFamily="50" charset="0"/>
            </a:endParaRPr>
          </a:p>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ACTIVATION OF SELECTIVE SERVICE SYSTEM</a:t>
            </a:r>
          </a:p>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THE LOTTERY</a:t>
            </a:r>
          </a:p>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ORDERS TO REPORT TO MEPS </a:t>
            </a:r>
          </a:p>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ACTIVATION OF BOARDS</a:t>
            </a:r>
          </a:p>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INDUCTION</a:t>
            </a: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smtClean="0">
                <a:solidFill>
                  <a:schemeClr val="bg1"/>
                </a:solidFill>
                <a:latin typeface="Proxima Nova" panose="02000506030000020004" pitchFamily="50" charset="0"/>
              </a:rPr>
              <a:t>1</a:t>
            </a:r>
          </a:p>
          <a:p>
            <a:pPr marL="0" indent="0">
              <a:lnSpc>
                <a:spcPct val="150000"/>
              </a:lnSpc>
              <a:buClr>
                <a:srgbClr val="D70A00"/>
              </a:buClr>
              <a:buSzPct val="150000"/>
              <a:buNone/>
            </a:pPr>
            <a:r>
              <a:rPr lang="en-US" dirty="0" smtClean="0">
                <a:solidFill>
                  <a:schemeClr val="bg1"/>
                </a:solidFill>
                <a:latin typeface="Proxima Nova" panose="02000506030000020004" pitchFamily="50" charset="0"/>
              </a:rPr>
              <a:t>2</a:t>
            </a:r>
          </a:p>
          <a:p>
            <a:pPr marL="0" indent="0">
              <a:lnSpc>
                <a:spcPct val="150000"/>
              </a:lnSpc>
              <a:buClr>
                <a:srgbClr val="D70A00"/>
              </a:buClr>
              <a:buSzPct val="150000"/>
              <a:buNone/>
            </a:pPr>
            <a:r>
              <a:rPr lang="en-US" dirty="0" smtClean="0">
                <a:solidFill>
                  <a:schemeClr val="bg1"/>
                </a:solidFill>
                <a:latin typeface="Proxima Nova" panose="02000506030000020004" pitchFamily="50" charset="0"/>
              </a:rPr>
              <a:t>3</a:t>
            </a:r>
          </a:p>
          <a:p>
            <a:pPr marL="0" indent="0">
              <a:lnSpc>
                <a:spcPct val="150000"/>
              </a:lnSpc>
              <a:buClr>
                <a:srgbClr val="D70A00"/>
              </a:buClr>
              <a:buSzPct val="150000"/>
              <a:buNone/>
            </a:pPr>
            <a:r>
              <a:rPr lang="en-US" dirty="0" smtClean="0">
                <a:solidFill>
                  <a:schemeClr val="bg1"/>
                </a:solidFill>
                <a:latin typeface="Proxima Nova" panose="02000506030000020004" pitchFamily="50" charset="0"/>
              </a:rPr>
              <a:t>4</a:t>
            </a:r>
          </a:p>
          <a:p>
            <a:pPr marL="0" indent="0">
              <a:lnSpc>
                <a:spcPct val="150000"/>
              </a:lnSpc>
              <a:buClr>
                <a:srgbClr val="D70A00"/>
              </a:buClr>
              <a:buSzPct val="150000"/>
              <a:buNone/>
            </a:pPr>
            <a:r>
              <a:rPr lang="en-US" dirty="0" smtClean="0">
                <a:solidFill>
                  <a:schemeClr val="bg1"/>
                </a:solidFill>
                <a:latin typeface="Proxima Nova" panose="02000506030000020004" pitchFamily="50" charset="0"/>
              </a:rPr>
              <a:t>5</a:t>
            </a:r>
          </a:p>
          <a:p>
            <a:pPr marL="0" indent="0">
              <a:lnSpc>
                <a:spcPct val="150000"/>
              </a:lnSpc>
              <a:buClr>
                <a:srgbClr val="D70A00"/>
              </a:buClr>
              <a:buSzPct val="150000"/>
              <a:buNone/>
            </a:pPr>
            <a:r>
              <a:rPr lang="en-US" dirty="0">
                <a:solidFill>
                  <a:schemeClr val="bg1"/>
                </a:solidFill>
                <a:latin typeface="Proxima Nova" panose="02000506030000020004" pitchFamily="50" charset="0"/>
              </a:rPr>
              <a:t>6</a:t>
            </a:r>
          </a:p>
        </p:txBody>
      </p:sp>
    </p:spTree>
    <p:extLst>
      <p:ext uri="{BB962C8B-B14F-4D97-AF65-F5344CB8AC3E}">
        <p14:creationId xmlns:p14="http://schemas.microsoft.com/office/powerpoint/2010/main" val="328103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a:t>
            </a:r>
            <a:r>
              <a:rPr lang="en-US" sz="4800" spc="300" baseline="30000" dirty="0" smtClean="0">
                <a:solidFill>
                  <a:schemeClr val="bg1"/>
                </a:solidFill>
                <a:latin typeface="Proxima Nova" panose="02000506030000020004" pitchFamily="50" charset="0"/>
              </a:rPr>
              <a:t>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DRAFT AUTHORIZATION</a:t>
            </a:r>
          </a:p>
          <a:p>
            <a:pPr marL="0" indent="0">
              <a:lnSpc>
                <a:spcPct val="100000"/>
              </a:lnSpc>
              <a:buClr>
                <a:srgbClr val="D70A00"/>
              </a:buClr>
              <a:buSzPct val="150000"/>
              <a:buNone/>
            </a:pPr>
            <a:r>
              <a:rPr lang="en-US" dirty="0" smtClean="0">
                <a:solidFill>
                  <a:schemeClr val="bg1"/>
                </a:solidFill>
                <a:latin typeface="Proxima Nova" panose="02000506030000020004" pitchFamily="50" charset="0"/>
              </a:rPr>
              <a:t>A national emergency, exceeding the Department of Defense’s capability to recruit and retain its total force strength, requires Congress to amend the Military Selective Service Act to authorize the President to induct personnel into the Armed Forces.</a:t>
            </a:r>
            <a:endParaRPr lang="en-US" dirty="0">
              <a:solidFill>
                <a:schemeClr val="bg1"/>
              </a:solidFill>
              <a:latin typeface="Proxima Nova" panose="02000506030000020004" pitchFamily="50" charset="0"/>
            </a:endParaRP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smtClean="0">
                <a:solidFill>
                  <a:schemeClr val="bg1"/>
                </a:solidFill>
                <a:latin typeface="Proxima Nova" panose="02000506030000020004" pitchFamily="50" charset="0"/>
              </a:rPr>
              <a:t>1</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341502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a:t>
            </a:r>
            <a:r>
              <a:rPr lang="en-US" sz="4800" spc="300" baseline="30000" dirty="0" smtClean="0">
                <a:solidFill>
                  <a:schemeClr val="bg1"/>
                </a:solidFill>
                <a:latin typeface="Proxima Nova" panose="02000506030000020004" pitchFamily="50" charset="0"/>
              </a:rPr>
              <a:t>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ACTIVATION OF SELECTIVE SERVICE SYSTEM</a:t>
            </a:r>
          </a:p>
          <a:p>
            <a:pPr marL="0" indent="0">
              <a:lnSpc>
                <a:spcPct val="100000"/>
              </a:lnSpc>
              <a:buClr>
                <a:srgbClr val="D70A00"/>
              </a:buClr>
              <a:buSzPct val="150000"/>
              <a:buNone/>
            </a:pPr>
            <a:r>
              <a:rPr lang="en-US" dirty="0" smtClean="0">
                <a:solidFill>
                  <a:schemeClr val="bg1"/>
                </a:solidFill>
                <a:latin typeface="Proxima Nova" panose="02000506030000020004" pitchFamily="50" charset="0"/>
              </a:rPr>
              <a:t>Selective Service activates and orders all personnel to report for duty. Reserve Force Officers and selected military retirees begin to open Area Offices to accept registrant claims. Local, District Appeal, and National Board members are be notified to report for refresher training.</a:t>
            </a:r>
            <a:endParaRPr lang="en-US" dirty="0">
              <a:solidFill>
                <a:schemeClr val="bg1"/>
              </a:solidFill>
              <a:latin typeface="Proxima Nova" panose="02000506030000020004" pitchFamily="50" charset="0"/>
            </a:endParaRP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smtClean="0">
                <a:solidFill>
                  <a:schemeClr val="bg1"/>
                </a:solidFill>
                <a:latin typeface="Proxima Nova" panose="02000506030000020004" pitchFamily="50" charset="0"/>
              </a:rPr>
              <a:t>2</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63709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a:t>
            </a:r>
            <a:r>
              <a:rPr lang="en-US" sz="4800" spc="300" baseline="30000" dirty="0" smtClean="0">
                <a:solidFill>
                  <a:schemeClr val="bg1"/>
                </a:solidFill>
                <a:latin typeface="Proxima Nova" panose="02000506030000020004" pitchFamily="50" charset="0"/>
              </a:rPr>
              <a:t>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THE LOTTERY</a:t>
            </a:r>
          </a:p>
          <a:p>
            <a:pPr marL="0" indent="0">
              <a:lnSpc>
                <a:spcPct val="100000"/>
              </a:lnSpc>
              <a:buClr>
                <a:srgbClr val="D70A00"/>
              </a:buClr>
              <a:buSzPct val="150000"/>
              <a:buNone/>
            </a:pPr>
            <a:r>
              <a:rPr lang="en-US" dirty="0" smtClean="0">
                <a:solidFill>
                  <a:schemeClr val="bg1"/>
                </a:solidFill>
                <a:latin typeface="Proxima Nova" panose="02000506030000020004" pitchFamily="50" charset="0"/>
              </a:rPr>
              <a:t>A publicly attended, nationally televised, and live-streamed lottery is conducted. The lottery, a random drawing of birthdays and numbers, establishes the order in which individuals receive orders to report for induction. The first to receive induction orders are those whose 20th birthday falls during the year of the lottery. If required, additional lotteries are conducted for those 21, 22, 23, 24, 25, 19, and finally 18.5 years old. </a:t>
            </a:r>
            <a:endParaRPr lang="en-US" dirty="0">
              <a:solidFill>
                <a:schemeClr val="bg1"/>
              </a:solidFill>
              <a:latin typeface="Proxima Nova" panose="02000506030000020004" pitchFamily="50" charset="0"/>
            </a:endParaRP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smtClean="0">
                <a:solidFill>
                  <a:schemeClr val="bg1"/>
                </a:solidFill>
                <a:latin typeface="Proxima Nova" panose="02000506030000020004" pitchFamily="50" charset="0"/>
              </a:rPr>
              <a:t>3</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36590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a:t>
            </a:r>
            <a:r>
              <a:rPr lang="en-US" sz="4800" spc="300" baseline="30000" dirty="0" smtClean="0">
                <a:solidFill>
                  <a:schemeClr val="bg1"/>
                </a:solidFill>
                <a:latin typeface="Proxima Nova" panose="02000506030000020004" pitchFamily="50" charset="0"/>
              </a:rPr>
              <a:t>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ORDERS TO REPORT TO MEPS </a:t>
            </a:r>
          </a:p>
          <a:p>
            <a:pPr marL="0" indent="0">
              <a:lnSpc>
                <a:spcPct val="100000"/>
              </a:lnSpc>
              <a:buClr>
                <a:srgbClr val="D70A00"/>
              </a:buClr>
              <a:buSzPct val="150000"/>
              <a:buNone/>
            </a:pPr>
            <a:r>
              <a:rPr lang="en-US" dirty="0" smtClean="0">
                <a:solidFill>
                  <a:schemeClr val="bg1"/>
                </a:solidFill>
                <a:latin typeface="Proxima Nova" panose="02000506030000020004" pitchFamily="50" charset="0"/>
              </a:rPr>
              <a:t>Induction notices are sent, and registrants may now make claims if desired for a postponement, deferment, or exemption. Inductees report to a local Military Entrance Processing Station (MEPS) for induction. At MEPS, registrants are given a physical, mental, and moral evaluation to determine whether they are fit for military service. Once notified of the evaluation results, a registrant would either be inducted into military service or sent home.</a:t>
            </a:r>
            <a:endParaRPr lang="en-US" dirty="0">
              <a:solidFill>
                <a:schemeClr val="bg1"/>
              </a:solidFill>
              <a:latin typeface="Proxima Nova" panose="02000506030000020004" pitchFamily="50" charset="0"/>
            </a:endParaRP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smtClean="0">
                <a:solidFill>
                  <a:schemeClr val="bg1"/>
                </a:solidFill>
                <a:latin typeface="Proxima Nova" panose="02000506030000020004" pitchFamily="50" charset="0"/>
              </a:rPr>
              <a:t>4</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384172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a:t>
            </a:r>
            <a:r>
              <a:rPr lang="en-US" sz="4800" spc="300" baseline="30000" dirty="0" smtClean="0">
                <a:solidFill>
                  <a:schemeClr val="bg1"/>
                </a:solidFill>
                <a:latin typeface="Proxima Nova" panose="02000506030000020004" pitchFamily="50" charset="0"/>
              </a:rPr>
              <a:t>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ACTIVATION OF BOARDS</a:t>
            </a:r>
          </a:p>
          <a:p>
            <a:pPr marL="0" indent="0">
              <a:lnSpc>
                <a:spcPct val="100000"/>
              </a:lnSpc>
              <a:buClr>
                <a:srgbClr val="D70A00"/>
              </a:buClr>
              <a:buSzPct val="150000"/>
              <a:buNone/>
            </a:pPr>
            <a:r>
              <a:rPr lang="en-US" dirty="0" smtClean="0">
                <a:solidFill>
                  <a:schemeClr val="bg1"/>
                </a:solidFill>
                <a:latin typeface="Proxima Nova" panose="02000506030000020004" pitchFamily="50" charset="0"/>
              </a:rPr>
              <a:t>Local and District Appeals Boards begin to process registrant claims for classification as conscientious objectors, dependency hardships, ministerial and ministerial student deferments, and appeals.</a:t>
            </a:r>
            <a:endParaRPr lang="en-US" dirty="0">
              <a:solidFill>
                <a:schemeClr val="bg1"/>
              </a:solidFill>
              <a:latin typeface="Proxima Nova" panose="02000506030000020004" pitchFamily="50" charset="0"/>
            </a:endParaRP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smtClean="0">
                <a:solidFill>
                  <a:schemeClr val="bg1"/>
                </a:solidFill>
                <a:latin typeface="Proxima Nova" panose="02000506030000020004" pitchFamily="50" charset="0"/>
              </a:rPr>
              <a:t>5</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107831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baseline="30000" dirty="0">
                <a:solidFill>
                  <a:schemeClr val="bg1"/>
                </a:solidFill>
                <a:latin typeface="Proxima Nova" panose="02000506030000020004" pitchFamily="50" charset="0"/>
              </a:rPr>
              <a:t>THE DRAFT </a:t>
            </a:r>
            <a:r>
              <a:rPr lang="en-US" sz="4800" spc="300" baseline="30000" dirty="0" smtClean="0">
                <a:solidFill>
                  <a:schemeClr val="bg1"/>
                </a:solidFill>
                <a:latin typeface="Proxima Nova" panose="02000506030000020004" pitchFamily="50" charset="0"/>
              </a:rPr>
              <a:t>PROCESS</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1209964" y="1825625"/>
            <a:ext cx="10143835" cy="4351338"/>
          </a:xfrm>
        </p:spPr>
        <p:txBody>
          <a:bodyPr>
            <a:noAutofit/>
          </a:bodyPr>
          <a:lstStyle/>
          <a:p>
            <a:pPr>
              <a:lnSpc>
                <a:spcPct val="15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INDUCTION</a:t>
            </a:r>
          </a:p>
          <a:p>
            <a:pPr marL="0" indent="0">
              <a:lnSpc>
                <a:spcPct val="100000"/>
              </a:lnSpc>
              <a:buClr>
                <a:srgbClr val="D70A00"/>
              </a:buClr>
              <a:buSzPct val="150000"/>
              <a:buNone/>
            </a:pPr>
            <a:r>
              <a:rPr lang="en-US" dirty="0" smtClean="0">
                <a:solidFill>
                  <a:schemeClr val="bg1"/>
                </a:solidFill>
                <a:latin typeface="Proxima Nova" panose="02000506030000020004" pitchFamily="50" charset="0"/>
              </a:rPr>
              <a:t>According to current Department of Defense (DoD) requirements, Selective Service must deliver the first inductees to the military within 193 days from the onset of a crisis and the law being updated to authorize a draft. </a:t>
            </a:r>
            <a:endParaRPr lang="en-US" dirty="0">
              <a:solidFill>
                <a:schemeClr val="bg1"/>
              </a:solidFill>
              <a:latin typeface="Proxima Nova" panose="02000506030000020004" pitchFamily="50" charset="0"/>
            </a:endParaRPr>
          </a:p>
        </p:txBody>
      </p:sp>
      <p:sp>
        <p:nvSpPr>
          <p:cNvPr id="6" name="Content Placeholder 4"/>
          <p:cNvSpPr txBox="1">
            <a:spLocks/>
          </p:cNvSpPr>
          <p:nvPr/>
        </p:nvSpPr>
        <p:spPr>
          <a:xfrm>
            <a:off x="838200" y="1825625"/>
            <a:ext cx="943956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r>
              <a:rPr lang="en-US" dirty="0" smtClean="0">
                <a:solidFill>
                  <a:schemeClr val="bg1"/>
                </a:solidFill>
                <a:latin typeface="Proxima Nova" panose="02000506030000020004" pitchFamily="50" charset="0"/>
              </a:rPr>
              <a:t>6</a:t>
            </a: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84309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spc="300" dirty="0" smtClean="0">
                <a:solidFill>
                  <a:schemeClr val="bg1"/>
                </a:solidFill>
                <a:latin typeface="Proxima Nova" panose="02000506030000020004" pitchFamily="50" charset="0"/>
              </a:rPr>
              <a:t>TEST YOUR KNOWLEDGE</a:t>
            </a:r>
            <a:endParaRPr lang="en-US" sz="4800" spc="300" dirty="0">
              <a:solidFill>
                <a:schemeClr val="bg1"/>
              </a:solidFill>
              <a:latin typeface="Proxima Nova" panose="02000506030000020004" pitchFamily="50" charset="0"/>
            </a:endParaRPr>
          </a:p>
        </p:txBody>
      </p:sp>
      <p:sp>
        <p:nvSpPr>
          <p:cNvPr id="5" name="Content Placeholder 4"/>
          <p:cNvSpPr>
            <a:spLocks noGrp="1"/>
          </p:cNvSpPr>
          <p:nvPr>
            <p:ph idx="1"/>
          </p:nvPr>
        </p:nvSpPr>
        <p:spPr>
          <a:xfrm>
            <a:off x="745067" y="1825625"/>
            <a:ext cx="11167533" cy="4351338"/>
          </a:xfrm>
        </p:spPr>
        <p:txBody>
          <a:bodyPr>
            <a:noAutofit/>
          </a:bodyPr>
          <a:lstStyle/>
          <a:p>
            <a:pPr marL="0" indent="0">
              <a:lnSpc>
                <a:spcPct val="100000"/>
              </a:lnSpc>
              <a:spcBef>
                <a:spcPts val="0"/>
              </a:spcBef>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How was the Civil War draft different from the current system?</a:t>
            </a:r>
          </a:p>
          <a:p>
            <a:pPr marL="0" indent="0">
              <a:lnSpc>
                <a:spcPct val="100000"/>
              </a:lnSpc>
              <a:spcBef>
                <a:spcPts val="0"/>
              </a:spcBef>
              <a:buClr>
                <a:srgbClr val="D70A00"/>
              </a:buClr>
              <a:buSzPct val="150000"/>
              <a:buNone/>
            </a:pPr>
            <a:endParaRPr lang="en-US" sz="1600" spc="300" dirty="0" smtClean="0">
              <a:solidFill>
                <a:schemeClr val="bg1"/>
              </a:solidFill>
              <a:latin typeface="Proxima Nova" panose="02000506030000020004" pitchFamily="50" charset="0"/>
            </a:endParaRPr>
          </a:p>
          <a:p>
            <a:pPr marL="0">
              <a:lnSpc>
                <a:spcPct val="10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Is </a:t>
            </a:r>
            <a:r>
              <a:rPr lang="en-US" spc="300" dirty="0">
                <a:solidFill>
                  <a:schemeClr val="bg1"/>
                </a:solidFill>
                <a:latin typeface="Proxima Nova" panose="02000506030000020004" pitchFamily="50" charset="0"/>
              </a:rPr>
              <a:t>the draft used only in times of armed conflict</a:t>
            </a:r>
            <a:r>
              <a:rPr lang="en-US" spc="300" dirty="0" smtClean="0">
                <a:solidFill>
                  <a:schemeClr val="bg1"/>
                </a:solidFill>
                <a:latin typeface="Proxima Nova" panose="02000506030000020004" pitchFamily="50" charset="0"/>
              </a:rPr>
              <a:t>?</a:t>
            </a:r>
          </a:p>
          <a:p>
            <a:pPr marL="0" indent="0">
              <a:lnSpc>
                <a:spcPct val="100000"/>
              </a:lnSpc>
              <a:buClr>
                <a:srgbClr val="D70A00"/>
              </a:buClr>
              <a:buSzPct val="150000"/>
              <a:buNone/>
            </a:pPr>
            <a:endParaRPr lang="en-US" sz="1600" spc="300" dirty="0" smtClean="0">
              <a:solidFill>
                <a:schemeClr val="bg1"/>
              </a:solidFill>
              <a:latin typeface="Proxima Nova" panose="02000506030000020004" pitchFamily="50" charset="0"/>
            </a:endParaRPr>
          </a:p>
          <a:p>
            <a:pPr marL="0">
              <a:lnSpc>
                <a:spcPct val="10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What </a:t>
            </a:r>
            <a:r>
              <a:rPr lang="en-US" spc="300" dirty="0">
                <a:solidFill>
                  <a:schemeClr val="bg1"/>
                </a:solidFill>
                <a:latin typeface="Proxima Nova" panose="02000506030000020004" pitchFamily="50" charset="0"/>
              </a:rPr>
              <a:t>is the mission of the Selective Service </a:t>
            </a:r>
            <a:r>
              <a:rPr lang="en-US" spc="300" dirty="0" smtClean="0">
                <a:solidFill>
                  <a:schemeClr val="bg1"/>
                </a:solidFill>
                <a:latin typeface="Proxima Nova" panose="02000506030000020004" pitchFamily="50" charset="0"/>
              </a:rPr>
              <a:t>during peace time?</a:t>
            </a:r>
          </a:p>
          <a:p>
            <a:pPr marL="0" indent="0">
              <a:lnSpc>
                <a:spcPct val="100000"/>
              </a:lnSpc>
              <a:buClr>
                <a:srgbClr val="D70A00"/>
              </a:buClr>
              <a:buSzPct val="150000"/>
              <a:buNone/>
            </a:pPr>
            <a:endParaRPr lang="en-US" sz="1600" spc="300" dirty="0" smtClean="0">
              <a:solidFill>
                <a:schemeClr val="bg1"/>
              </a:solidFill>
              <a:latin typeface="Proxima Nova" panose="02000506030000020004" pitchFamily="50" charset="0"/>
            </a:endParaRPr>
          </a:p>
          <a:p>
            <a:pPr marL="0">
              <a:lnSpc>
                <a:spcPct val="100000"/>
              </a:lnSpc>
              <a:buClr>
                <a:srgbClr val="D70A00"/>
              </a:buClr>
              <a:buSzPct val="150000"/>
              <a:buFont typeface="Calibri" panose="020F0502020204030204" pitchFamily="34" charset="0"/>
              <a:buChar char="|"/>
            </a:pPr>
            <a:r>
              <a:rPr lang="en-US" spc="300" dirty="0" smtClean="0">
                <a:solidFill>
                  <a:schemeClr val="bg1"/>
                </a:solidFill>
                <a:latin typeface="Proxima Nova" panose="02000506030000020004" pitchFamily="50" charset="0"/>
              </a:rPr>
              <a:t>What major </a:t>
            </a:r>
            <a:r>
              <a:rPr lang="en-US" spc="300" dirty="0">
                <a:solidFill>
                  <a:schemeClr val="bg1"/>
                </a:solidFill>
                <a:latin typeface="Proxima Nova" panose="02000506030000020004" pitchFamily="50" charset="0"/>
              </a:rPr>
              <a:t>reforms </a:t>
            </a:r>
            <a:r>
              <a:rPr lang="en-US" spc="300" dirty="0" smtClean="0">
                <a:solidFill>
                  <a:schemeClr val="bg1"/>
                </a:solidFill>
                <a:latin typeface="Proxima Nova" panose="02000506030000020004" pitchFamily="50" charset="0"/>
              </a:rPr>
              <a:t>make </a:t>
            </a:r>
            <a:r>
              <a:rPr lang="en-US" spc="300" dirty="0">
                <a:solidFill>
                  <a:schemeClr val="bg1"/>
                </a:solidFill>
                <a:latin typeface="Proxima Nova" panose="02000506030000020004" pitchFamily="50" charset="0"/>
              </a:rPr>
              <a:t>the draft more equitable?</a:t>
            </a:r>
          </a:p>
        </p:txBody>
      </p:sp>
      <p:sp>
        <p:nvSpPr>
          <p:cNvPr id="6" name="Content Placeholder 4"/>
          <p:cNvSpPr txBox="1">
            <a:spLocks/>
          </p:cNvSpPr>
          <p:nvPr/>
        </p:nvSpPr>
        <p:spPr>
          <a:xfrm>
            <a:off x="579967" y="1746251"/>
            <a:ext cx="1103206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D70A00"/>
              </a:buClr>
              <a:buSzPct val="150000"/>
              <a:buNone/>
            </a:pPr>
            <a:endParaRPr lang="en-US" dirty="0" smtClean="0">
              <a:solidFill>
                <a:schemeClr val="bg1"/>
              </a:solidFill>
              <a:latin typeface="Proxima Nova" panose="02000506030000020004" pitchFamily="50" charset="0"/>
            </a:endParaRPr>
          </a:p>
          <a:p>
            <a:pPr marL="0" indent="0">
              <a:lnSpc>
                <a:spcPct val="150000"/>
              </a:lnSpc>
              <a:buClr>
                <a:srgbClr val="D70A00"/>
              </a:buClr>
              <a:buSzPct val="150000"/>
              <a:buNone/>
            </a:pPr>
            <a:endParaRPr lang="en-US" dirty="0">
              <a:solidFill>
                <a:schemeClr val="bg1"/>
              </a:solidFill>
              <a:latin typeface="Proxima Nova" panose="02000506030000020004" pitchFamily="50" charset="0"/>
            </a:endParaRPr>
          </a:p>
        </p:txBody>
      </p:sp>
    </p:spTree>
    <p:extLst>
      <p:ext uri="{BB962C8B-B14F-4D97-AF65-F5344CB8AC3E}">
        <p14:creationId xmlns:p14="http://schemas.microsoft.com/office/powerpoint/2010/main" val="1258554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F5F744712D2AA340B9F42FC27D696320" ma:contentTypeVersion="9" ma:contentTypeDescription="Create a new document." ma:contentTypeScope="" ma:versionID="6df2768fb4ebdd1130acac23f062c5fe">
  <xsd:schema xmlns:xsd="http://www.w3.org/2001/XMLSchema" xmlns:xs="http://www.w3.org/2001/XMLSchema" xmlns:p="http://schemas.microsoft.com/office/2006/metadata/properties" xmlns:ns1="http://schemas.microsoft.com/sharepoint/v3" xmlns:ns2="http://schemas.microsoft.com/sharepoint/v3/fields" xmlns:ns3="4e19bb03-3e64-4341-92fb-ea8c504f1d80" targetNamespace="http://schemas.microsoft.com/office/2006/metadata/properties" ma:root="true" ma:fieldsID="0c44eb0f2d577daac28a379cb5e0d523" ns1:_="" ns2:_="" ns3:_="">
    <xsd:import namespace="http://schemas.microsoft.com/sharepoint/v3"/>
    <xsd:import namespace="http://schemas.microsoft.com/sharepoint/v3/fields"/>
    <xsd:import namespace="4e19bb03-3e64-4341-92fb-ea8c504f1d80"/>
    <xsd:element name="properties">
      <xsd:complexType>
        <xsd:sequence>
          <xsd:element name="documentManagement">
            <xsd:complexType>
              <xsd:all>
                <xsd:element ref="ns2:_Version" minOccurs="0"/>
                <xsd:element ref="ns1:PublishingStartDate" minOccurs="0"/>
                <xsd:element ref="ns1:PublishingExpirationDate" minOccurs="0"/>
                <xsd:element ref="ns3:_dlc_DocId" minOccurs="0"/>
                <xsd:element ref="ns3:_dlc_DocIdUrl" minOccurs="0"/>
                <xsd:element ref="ns3:_dlc_DocIdPersistId" minOccurs="0"/>
                <xsd:element ref="ns3:SharedWithUsers"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15" nillable="true" ma:displayName="Exempt from Policy" ma:hidden="true" ma:internalName="_dlc_Exempt" ma:readOnly="true">
      <xsd:simpleType>
        <xsd:restriction base="dms:Unknown"/>
      </xsd:simpleType>
    </xsd:element>
    <xsd:element name="_dlc_ExpireDateSaved" ma:index="16" nillable="true" ma:displayName="Original Expiration Date" ma:hidden="true" ma:internalName="_dlc_ExpireDateSaved" ma:readOnly="true">
      <xsd:simpleType>
        <xsd:restriction base="dms:DateTime"/>
      </xsd:simpleType>
    </xsd:element>
    <xsd:element name="_dlc_ExpireDate" ma:index="1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19bb03-3e64-4341-92fb-ea8c504f1d80"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PublishingExpirationDate xmlns="http://schemas.microsoft.com/sharepoint/v3" xsi:nil="true"/>
    <PublishingStartDate xmlns="http://schemas.microsoft.com/sharepoint/v3" xsi:nil="true"/>
    <_dlc_ExpireDateSaved xmlns="http://schemas.microsoft.com/sharepoint/v3" xsi:nil="true"/>
    <_dlc_ExpireDate xmlns="http://schemas.microsoft.com/sharepoint/v3">2022-07-02T12:11:02+00:00</_dlc_ExpireDate>
    <_dlc_DocId xmlns="4e19bb03-3e64-4341-92fb-ea8c504f1d80">VNHRJPPZCU4A-1600928920-749</_dlc_DocId>
    <_dlc_DocIdUrl xmlns="4e19bb03-3e64-4341-92fb-ea8c504f1d80">
      <Url>https://sss-intranet.sss.gov/PIA/_layouts/15/DocIdRedir.aspx?ID=VNHRJPPZCU4A-1600928920-749</Url>
      <Description>VNHRJPPZCU4A-1600928920-749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p:Policy xmlns:p="office.server.policy" id="" local="true">
  <p:Name>Document</p:Name>
  <p:Description/>
  <p:Statement/>
  <p:PolicyItems>
    <p:PolicyItem featureId="Microsoft.Office.RecordsManagement.PolicyFeatures.Expiration" staticId="0x010100F5F744712D2AA340B9F42FC27D696320|880852046" UniqueId="c21ff691-ade6-48b4-b62e-12156970a46c">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number>
                  <property>Created</property>
                  <propertyId>8c06beca-0777-48f7-91c7-6da68bc07b69</propertyId>
                  <period>years</period>
                </formula>
                <action type="workflow" id="281926b1-35ac-4c96-a491-427db7357370"/>
              </data>
            </stages>
          </Schedule>
        </Schedules>
      </p:CustomData>
    </p:PolicyItem>
  </p:PolicyItems>
</p:Policy>
</file>

<file path=customXml/itemProps1.xml><?xml version="1.0" encoding="utf-8"?>
<ds:datastoreItem xmlns:ds="http://schemas.openxmlformats.org/officeDocument/2006/customXml" ds:itemID="{C08A2C1E-CDDE-4EB4-AB5B-0C419B293B22}">
  <ds:schemaRefs>
    <ds:schemaRef ds:uri="http://schemas.microsoft.com/sharepoint/events"/>
  </ds:schemaRefs>
</ds:datastoreItem>
</file>

<file path=customXml/itemProps2.xml><?xml version="1.0" encoding="utf-8"?>
<ds:datastoreItem xmlns:ds="http://schemas.openxmlformats.org/officeDocument/2006/customXml" ds:itemID="{4AD031E9-4D53-428E-8CA1-E3E01EC3E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4e19bb03-3e64-4341-92fb-ea8c504f1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2BF472-CB43-44BC-BFBC-92FA7B9891B1}">
  <ds:schemaRefs>
    <ds:schemaRef ds:uri="http://purl.org/dc/elements/1.1/"/>
    <ds:schemaRef ds:uri="http://schemas.microsoft.com/sharepoint/v3"/>
    <ds:schemaRef ds:uri="http://schemas.microsoft.com/office/2006/metadata/properties"/>
    <ds:schemaRef ds:uri="http://purl.org/dc/terms/"/>
    <ds:schemaRef ds:uri="http://www.w3.org/XML/1998/namespace"/>
    <ds:schemaRef ds:uri="http://schemas.microsoft.com/office/infopath/2007/PartnerControls"/>
    <ds:schemaRef ds:uri="4e19bb03-3e64-4341-92fb-ea8c504f1d80"/>
    <ds:schemaRef ds:uri="http://schemas.microsoft.com/office/2006/documentManagement/types"/>
    <ds:schemaRef ds:uri="http://schemas.openxmlformats.org/package/2006/metadata/core-properties"/>
    <ds:schemaRef ds:uri="http://schemas.microsoft.com/sharepoint/v3/fields"/>
    <ds:schemaRef ds:uri="http://purl.org/dc/dcmitype/"/>
  </ds:schemaRefs>
</ds:datastoreItem>
</file>

<file path=customXml/itemProps4.xml><?xml version="1.0" encoding="utf-8"?>
<ds:datastoreItem xmlns:ds="http://schemas.openxmlformats.org/officeDocument/2006/customXml" ds:itemID="{52677A99-BABF-4818-8591-C09861A037CB}">
  <ds:schemaRefs>
    <ds:schemaRef ds:uri="http://schemas.microsoft.com/sharepoint/v3/contenttype/forms"/>
  </ds:schemaRefs>
</ds:datastoreItem>
</file>

<file path=customXml/itemProps5.xml><?xml version="1.0" encoding="utf-8"?>
<ds:datastoreItem xmlns:ds="http://schemas.openxmlformats.org/officeDocument/2006/customXml" ds:itemID="{E4A71F96-CED7-4B98-B1FA-9E90EC431C8D}">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otalTime>2884</TotalTime>
  <Words>465</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Proxima Nova</vt:lpstr>
      <vt:lpstr>Office Theme</vt:lpstr>
      <vt:lpstr>Lesson 1 THE HISTORY OF SSS</vt:lpstr>
      <vt:lpstr>THE DRAFT PROCESS</vt:lpstr>
      <vt:lpstr>THE DRAFT PROCESS</vt:lpstr>
      <vt:lpstr>THE DRAFT PROCESS</vt:lpstr>
      <vt:lpstr>THE DRAFT PROCESS</vt:lpstr>
      <vt:lpstr>THE DRAFT PROCESS</vt:lpstr>
      <vt:lpstr>THE DRAFT PROCESS</vt:lpstr>
      <vt:lpstr>THE DRAFT PROCESS</vt:lpstr>
      <vt:lpstr>TEST YOUR KNOWLEDGE</vt:lpstr>
      <vt:lpstr>QUESTIONS? ASK US ON SOCIAL! </vt:lpstr>
    </vt:vector>
  </TitlesOfParts>
  <Company>US Selective Service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DRAFT PROCESS</dc:title>
  <dc:creator>Weichbrodt, Caleigh</dc:creator>
  <cp:lastModifiedBy>Fagins, Desja</cp:lastModifiedBy>
  <cp:revision>18</cp:revision>
  <dcterms:created xsi:type="dcterms:W3CDTF">2021-06-30T13:45:43Z</dcterms:created>
  <dcterms:modified xsi:type="dcterms:W3CDTF">2021-08-10T19:09:50Z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0x010100F5F744712D2AA340B9F42FC27D696320</vt:lpwstr>
  </property>
  <property fmtid="{D5CDD505-2E9C-101B-9397-08002B2CF9AE}" pid="3" name="_dlc_policyId">
    <vt:lpwstr>0x010100F5F744712D2AA340B9F42FC27D696320|880852046</vt:lpwstr>
  </property>
  <property fmtid="{D5CDD505-2E9C-101B-9397-08002B2CF9AE}" pid="4" name="ItemRetentionFormula">
    <vt:lpwstr>&lt;formula id="Microsoft.Office.RecordsManagement.PolicyFeatures.Expiration.Formula.BuiltIn"&gt;&lt;number&gt;1&lt;/number&gt;&lt;property&gt;Created&lt;/property&gt;&lt;propertyId&gt;8c06beca-0777-48f7-91c7-6da68bc07b69&lt;/propertyId&gt;&lt;period&gt;years&lt;/period&gt;&lt;/formula&gt;</vt:lpwstr>
  </property>
  <property fmtid="{D5CDD505-2E9C-101B-9397-08002B2CF9AE}" pid="5" name="_dlc_DocIdItemGuid">
    <vt:lpwstr>7081d7a5-550a-4a4e-bc62-db4254598213</vt:lpwstr>
  </property>
  <property fmtid="{D5CDD505-2E9C-101B-9397-08002B2CF9AE}" pid="6" name="_MarkAsFinal">
    <vt:bool>true</vt:bool>
  </property>
</Properties>
</file>