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72" r:id="rId8"/>
    <p:sldId id="265" r:id="rId9"/>
    <p:sldId id="266" r:id="rId10"/>
    <p:sldId id="268" r:id="rId11"/>
    <p:sldId id="269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4660"/>
  </p:normalViewPr>
  <p:slideViewPr>
    <p:cSldViewPr>
      <p:cViewPr varScale="1">
        <p:scale>
          <a:sx n="68" d="100"/>
          <a:sy n="68" d="100"/>
        </p:scale>
        <p:origin x="-95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1212418-34B5-40F7-8BEF-39A51489180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EA277CE-F83D-488B-ADF4-EBCEBBA175EB}" type="datetimeFigureOut">
              <a:rPr lang="en-US" smtClean="0"/>
              <a:t>1/19/2017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BettyLou.Wingo@sss.gov" TargetMode="External"/><Relationship Id="rId2" Type="http://schemas.openxmlformats.org/officeDocument/2006/relationships/hyperlink" Target="mailto:Jennifer.Burke@sss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orene.Massey@sss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181600"/>
            <a:ext cx="1524000" cy="15240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201445" y="2362200"/>
            <a:ext cx="7235981" cy="1094715"/>
          </a:xfrm>
        </p:spPr>
        <p:txBody>
          <a:bodyPr/>
          <a:lstStyle/>
          <a:p>
            <a:pPr algn="ctr"/>
            <a:r>
              <a:rPr lang="en-US" sz="40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Reasonable Accommodations</a:t>
            </a:r>
            <a:br>
              <a:rPr lang="en-US" sz="40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sz="32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New Employee Orientation Briefing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Title 5"/>
          <p:cNvSpPr txBox="1">
            <a:spLocks/>
          </p:cNvSpPr>
          <p:nvPr/>
        </p:nvSpPr>
        <p:spPr>
          <a:xfrm>
            <a:off x="1219200" y="762000"/>
            <a:ext cx="7235981" cy="10947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1767502" y="6019800"/>
            <a:ext cx="7010400" cy="533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1500" b="1" kern="1200">
                <a:ln w="12700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Reasonable Accommodation Officer</a:t>
            </a:r>
            <a:r>
              <a:rPr lang="en-US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:</a:t>
            </a:r>
            <a:endParaRPr lang="en-US" sz="24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effectLst/>
            </a:endParaRPr>
          </a:p>
          <a:p>
            <a:r>
              <a:rPr lang="en-US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Jennifer Burke</a:t>
            </a:r>
          </a:p>
          <a:p>
            <a:r>
              <a:rPr lang="en-US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</a:rPr>
              <a:t>EMAIL: Jennifer.Burke@sss.gov</a:t>
            </a:r>
            <a:endParaRPr lang="en-US" sz="2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347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239000" cy="11430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the Reasonable Accommodation Process?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467600" cy="4419600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smtClean="0"/>
              <a:t>Employee will fill out a </a:t>
            </a:r>
            <a:r>
              <a:rPr lang="en-US" sz="2200" u="sng" dirty="0" smtClean="0"/>
              <a:t>Confirmation of Request Form</a:t>
            </a:r>
            <a:r>
              <a:rPr lang="en-US" sz="2200" dirty="0" smtClean="0"/>
              <a:t> and begin the </a:t>
            </a:r>
            <a:r>
              <a:rPr lang="en-US" sz="2200" i="1" dirty="0" smtClean="0"/>
              <a:t>interactive process </a:t>
            </a:r>
            <a:r>
              <a:rPr lang="en-US" sz="2200" dirty="0" smtClean="0"/>
              <a:t>for adjudicating the request</a:t>
            </a:r>
          </a:p>
          <a:p>
            <a:pPr marL="0" indent="0">
              <a:buNone/>
            </a:pPr>
            <a:endParaRPr lang="en-US" sz="1000" dirty="0" smtClean="0"/>
          </a:p>
          <a:p>
            <a:r>
              <a:rPr lang="en-US" sz="2200" dirty="0" smtClean="0"/>
              <a:t>If making a request to a supervisor/manager, the supervisor/manager has </a:t>
            </a:r>
            <a:r>
              <a:rPr lang="en-US" sz="2200" dirty="0" smtClean="0"/>
              <a:t>two</a:t>
            </a:r>
            <a:r>
              <a:rPr lang="en-US" sz="2200" dirty="0" smtClean="0"/>
              <a:t> </a:t>
            </a:r>
            <a:r>
              <a:rPr lang="en-US" sz="2200" dirty="0" smtClean="0"/>
              <a:t>business days to submit the request to the </a:t>
            </a:r>
            <a:r>
              <a:rPr lang="en-US" sz="2200" dirty="0" smtClean="0"/>
              <a:t>RAO</a:t>
            </a:r>
            <a:endParaRPr lang="en-US" sz="2200" dirty="0" smtClean="0"/>
          </a:p>
          <a:p>
            <a:pPr marL="0" indent="0">
              <a:buNone/>
            </a:pPr>
            <a:endParaRPr lang="en-US" sz="1000" dirty="0" smtClean="0"/>
          </a:p>
          <a:p>
            <a:pPr indent="-347472"/>
            <a:r>
              <a:rPr lang="en-US" sz="2200" dirty="0" smtClean="0"/>
              <a:t>The </a:t>
            </a:r>
            <a:r>
              <a:rPr lang="en-US" sz="2200" dirty="0" smtClean="0"/>
              <a:t>RAO has 10 </a:t>
            </a:r>
            <a:r>
              <a:rPr lang="en-US" sz="2200" dirty="0" smtClean="0"/>
              <a:t>business days </a:t>
            </a:r>
            <a:r>
              <a:rPr lang="en-US" sz="2200" dirty="0" smtClean="0"/>
              <a:t>to respond to </a:t>
            </a:r>
            <a:r>
              <a:rPr lang="en-US" sz="2200" dirty="0" smtClean="0"/>
              <a:t>the </a:t>
            </a:r>
            <a:r>
              <a:rPr lang="en-US" sz="2200" dirty="0" smtClean="0"/>
              <a:t>individual making a request for reasonable accommodation(s) if the request will be granted or denied. </a:t>
            </a:r>
            <a:r>
              <a:rPr lang="en-US" sz="2200" dirty="0" smtClean="0"/>
              <a:t>If the </a:t>
            </a:r>
            <a:r>
              <a:rPr lang="en-US" sz="2200" dirty="0" smtClean="0"/>
              <a:t>RAO requests </a:t>
            </a:r>
            <a:r>
              <a:rPr lang="en-US" sz="2200" dirty="0" smtClean="0"/>
              <a:t>additional information, the </a:t>
            </a:r>
            <a:r>
              <a:rPr lang="en-US" sz="2200" dirty="0" smtClean="0"/>
              <a:t>10-day </a:t>
            </a:r>
            <a:r>
              <a:rPr lang="en-US" sz="2200" dirty="0" smtClean="0"/>
              <a:t>time limit stops until the </a:t>
            </a:r>
            <a:r>
              <a:rPr lang="en-US" sz="2200" dirty="0" smtClean="0"/>
              <a:t>RAO receives </a:t>
            </a:r>
            <a:r>
              <a:rPr lang="en-US" sz="2200" dirty="0" smtClean="0"/>
              <a:t>the requested information.</a:t>
            </a:r>
          </a:p>
          <a:p>
            <a:pPr indent="-347472"/>
            <a:endParaRPr lang="en-US" sz="1000" dirty="0" smtClean="0"/>
          </a:p>
          <a:p>
            <a:pPr indent="-347472"/>
            <a:r>
              <a:rPr lang="en-US" sz="2200" dirty="0" smtClean="0"/>
              <a:t>The decision to grant or deny a reasonable accommodation request will be rendered by the </a:t>
            </a:r>
            <a:r>
              <a:rPr lang="en-US" sz="2200" dirty="0" smtClean="0"/>
              <a:t>RAO</a:t>
            </a:r>
            <a:endParaRPr lang="en-US" sz="2200" dirty="0" smtClean="0"/>
          </a:p>
          <a:p>
            <a:pPr indent="-347472"/>
            <a:endParaRPr lang="en-US" sz="1200" dirty="0"/>
          </a:p>
          <a:p>
            <a:pPr indent="-347472"/>
            <a:r>
              <a:rPr lang="en-US" sz="2200" dirty="0" smtClean="0"/>
              <a:t>If </a:t>
            </a:r>
            <a:r>
              <a:rPr lang="en-US" sz="2200" dirty="0" smtClean="0"/>
              <a:t>granted a reasonable accommodation, </a:t>
            </a:r>
            <a:r>
              <a:rPr lang="en-US" sz="2200" dirty="0" smtClean="0"/>
              <a:t>thereafter the RAO </a:t>
            </a:r>
            <a:r>
              <a:rPr lang="en-US" sz="2200" dirty="0" smtClean="0"/>
              <a:t>will </a:t>
            </a:r>
            <a:r>
              <a:rPr lang="en-US" sz="2200" dirty="0" smtClean="0"/>
              <a:t>work </a:t>
            </a:r>
            <a:r>
              <a:rPr lang="en-US" sz="2200" dirty="0" smtClean="0"/>
              <a:t>with the requestor and his/her manager to properly satisfy the </a:t>
            </a:r>
            <a:r>
              <a:rPr lang="en-US" sz="2200" dirty="0" smtClean="0"/>
              <a:t>request at the earliest possible time. These requests are considered high-priority actions</a:t>
            </a:r>
          </a:p>
          <a:p>
            <a:pPr indent="-347472"/>
            <a:endParaRPr lang="en-US" sz="1200" dirty="0"/>
          </a:p>
          <a:p>
            <a:pPr indent="-347472"/>
            <a:r>
              <a:rPr lang="en-US" sz="2200" dirty="0" smtClean="0"/>
              <a:t>The requestor’s reasonable accommodation information will be secured in a file separate from his/her personnel </a:t>
            </a:r>
            <a:r>
              <a:rPr lang="en-US" sz="2200" dirty="0" smtClean="0"/>
              <a:t>file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56133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"/>
            <a:ext cx="7239000" cy="7620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Interactive Process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467600" cy="4419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The </a:t>
            </a:r>
            <a:r>
              <a:rPr lang="en-US" sz="2400" b="1" dirty="0" smtClean="0"/>
              <a:t>RAO will </a:t>
            </a:r>
            <a:r>
              <a:rPr lang="en-US" sz="2400" b="1" dirty="0" smtClean="0"/>
              <a:t>contact the individual making the request </a:t>
            </a:r>
            <a:r>
              <a:rPr lang="en-US" sz="2400" b="1" dirty="0" smtClean="0"/>
              <a:t>within 10 </a:t>
            </a:r>
            <a:r>
              <a:rPr lang="en-US" sz="2400" b="1" dirty="0" smtClean="0"/>
              <a:t>business days to discuss the following: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000" dirty="0" smtClean="0"/>
              <a:t>Precise </a:t>
            </a:r>
            <a:r>
              <a:rPr lang="en-US" sz="2000" dirty="0" smtClean="0"/>
              <a:t>nature of the problem that is generating the request</a:t>
            </a:r>
          </a:p>
          <a:p>
            <a:endParaRPr lang="en-US" sz="900" dirty="0" smtClean="0"/>
          </a:p>
          <a:p>
            <a:r>
              <a:rPr lang="en-US" sz="2000" dirty="0" smtClean="0"/>
              <a:t>If </a:t>
            </a:r>
            <a:r>
              <a:rPr lang="en-US" sz="2000" dirty="0"/>
              <a:t>the impairment is related to a “disability” as defined under the Rehabilitation Act</a:t>
            </a:r>
          </a:p>
          <a:p>
            <a:endParaRPr lang="en-US" sz="900" dirty="0" smtClean="0"/>
          </a:p>
          <a:p>
            <a:r>
              <a:rPr lang="en-US" sz="2000" dirty="0" smtClean="0"/>
              <a:t>How </a:t>
            </a:r>
            <a:r>
              <a:rPr lang="en-US" sz="2000" dirty="0" smtClean="0"/>
              <a:t>a disability is prompting the need for an </a:t>
            </a:r>
            <a:r>
              <a:rPr lang="en-US" sz="2000" dirty="0" smtClean="0"/>
              <a:t>accommodation</a:t>
            </a:r>
            <a:endParaRPr lang="en-US" sz="900" dirty="0"/>
          </a:p>
          <a:p>
            <a:pPr marL="0" indent="0">
              <a:buNone/>
            </a:pPr>
            <a:endParaRPr lang="en-US" sz="900" dirty="0" smtClean="0"/>
          </a:p>
          <a:p>
            <a:r>
              <a:rPr lang="en-US" sz="2000" dirty="0" smtClean="0"/>
              <a:t>If necessary, request medical documentation to support the claim (</a:t>
            </a:r>
            <a:r>
              <a:rPr lang="en-US" sz="2000" b="1" u="sng" dirty="0" smtClean="0"/>
              <a:t>medical information should be provided ONLY to the </a:t>
            </a:r>
            <a:r>
              <a:rPr lang="en-US" sz="2000" b="1" u="sng" dirty="0" smtClean="0"/>
              <a:t>RAO</a:t>
            </a:r>
            <a:r>
              <a:rPr lang="en-US" sz="2000" dirty="0" smtClean="0"/>
              <a:t>)</a:t>
            </a:r>
          </a:p>
          <a:p>
            <a:endParaRPr lang="en-US" sz="900" dirty="0"/>
          </a:p>
          <a:p>
            <a:r>
              <a:rPr lang="en-US" sz="2000" dirty="0"/>
              <a:t>Alternative accommodations that may be effective in meeting the individual’s </a:t>
            </a:r>
            <a:r>
              <a:rPr lang="en-US" sz="2000" dirty="0" smtClean="0"/>
              <a:t>needs to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5285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239000" cy="6096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Contact Information</a:t>
            </a:r>
            <a:endParaRPr lang="en-US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4676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400" b="1" dirty="0" smtClean="0"/>
              <a:t>Jennifer Burke </a:t>
            </a:r>
          </a:p>
          <a:p>
            <a:pPr marL="0" indent="0">
              <a:buNone/>
            </a:pPr>
            <a:r>
              <a:rPr lang="en-US" sz="1400" b="1" i="1" dirty="0" smtClean="0"/>
              <a:t>Reasonable Accommodation Officer</a:t>
            </a:r>
            <a:endParaRPr lang="en-US" sz="1400" b="1" i="1" dirty="0" smtClean="0"/>
          </a:p>
          <a:p>
            <a:pPr marL="0" indent="0">
              <a:buNone/>
            </a:pPr>
            <a:r>
              <a:rPr lang="en-US" sz="1400" b="1" dirty="0" smtClean="0"/>
              <a:t>National Headquarters, Selective Service </a:t>
            </a:r>
            <a:r>
              <a:rPr lang="en-US" sz="1400" b="1" dirty="0" smtClean="0"/>
              <a:t>System</a:t>
            </a:r>
          </a:p>
          <a:p>
            <a:pPr marL="0" indent="0">
              <a:buNone/>
            </a:pPr>
            <a:r>
              <a:rPr lang="en-US" sz="1400" b="1" dirty="0"/>
              <a:t>Arlington, VA 22209</a:t>
            </a:r>
          </a:p>
          <a:p>
            <a:pPr marL="0" indent="0">
              <a:buNone/>
            </a:pPr>
            <a:r>
              <a:rPr lang="en-US" sz="1400" b="1" u="sng" dirty="0" smtClean="0">
                <a:hlinkClick r:id="rId2"/>
              </a:rPr>
              <a:t>Jennifer.Burke@sss.gov</a:t>
            </a:r>
            <a:endParaRPr lang="en-US" sz="1400" b="1" u="sng" dirty="0" smtClean="0"/>
          </a:p>
          <a:p>
            <a:pPr marL="0" indent="0">
              <a:buNone/>
            </a:pPr>
            <a:endParaRPr lang="en-US" sz="1400" b="1" u="sng" dirty="0"/>
          </a:p>
          <a:p>
            <a:pPr marL="0" indent="0">
              <a:buNone/>
            </a:pPr>
            <a:r>
              <a:rPr lang="en-US" sz="1400" b="1" dirty="0" smtClean="0"/>
              <a:t>Betty </a:t>
            </a:r>
            <a:r>
              <a:rPr lang="en-US" sz="1400" b="1" dirty="0"/>
              <a:t>Lou </a:t>
            </a:r>
            <a:r>
              <a:rPr lang="en-US" sz="1400" b="1" dirty="0" smtClean="0"/>
              <a:t>Wingo </a:t>
            </a:r>
          </a:p>
          <a:p>
            <a:pPr marL="0" indent="0">
              <a:buNone/>
            </a:pPr>
            <a:r>
              <a:rPr lang="en-US" sz="1400" b="1" i="1" dirty="0" smtClean="0"/>
              <a:t>EEO Counselor / Alternate RA Intake Official</a:t>
            </a:r>
            <a:endParaRPr lang="en-US" sz="1400" i="1" dirty="0"/>
          </a:p>
          <a:p>
            <a:pPr marL="0" indent="0">
              <a:buNone/>
            </a:pPr>
            <a:r>
              <a:rPr lang="en-US" sz="1400" b="1" dirty="0" smtClean="0"/>
              <a:t>National Headquarters, Selective Service System</a:t>
            </a:r>
          </a:p>
          <a:p>
            <a:pPr marL="0" indent="0">
              <a:buNone/>
            </a:pPr>
            <a:r>
              <a:rPr lang="en-US" sz="1400" b="1" dirty="0" smtClean="0"/>
              <a:t>Arlington, VA 22209</a:t>
            </a:r>
            <a:endParaRPr lang="en-US" sz="1400" b="1" dirty="0"/>
          </a:p>
          <a:p>
            <a:pPr marL="0" indent="0">
              <a:buNone/>
            </a:pPr>
            <a:r>
              <a:rPr lang="en-US" sz="1400" b="1" dirty="0" smtClean="0"/>
              <a:t>(</a:t>
            </a:r>
            <a:r>
              <a:rPr lang="en-US" sz="1400" b="1" dirty="0"/>
              <a:t>703) 605-4005 (Office)</a:t>
            </a:r>
          </a:p>
          <a:p>
            <a:pPr marL="0" indent="0">
              <a:buNone/>
            </a:pPr>
            <a:r>
              <a:rPr lang="en-US" sz="1400" b="1" dirty="0" smtClean="0"/>
              <a:t>(</a:t>
            </a:r>
            <a:r>
              <a:rPr lang="en-US" sz="1400" b="1" dirty="0"/>
              <a:t>703) 605-4006 (Fax)</a:t>
            </a:r>
          </a:p>
          <a:p>
            <a:pPr marL="0" indent="0">
              <a:buNone/>
            </a:pPr>
            <a:r>
              <a:rPr lang="en-US" sz="1400" b="1" dirty="0" smtClean="0">
                <a:hlinkClick r:id="rId3"/>
              </a:rPr>
              <a:t>BettyLou.Wingo@sss.gov</a:t>
            </a:r>
            <a:endParaRPr lang="en-US" sz="1400" b="1" dirty="0" smtClean="0"/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US" sz="1400" b="1" dirty="0" smtClean="0"/>
              <a:t>Jorene  (Irish) Massey</a:t>
            </a:r>
            <a:endParaRPr lang="en-US" sz="1400" b="1" dirty="0" smtClean="0"/>
          </a:p>
          <a:p>
            <a:pPr marL="0" indent="0">
              <a:buNone/>
            </a:pPr>
            <a:r>
              <a:rPr lang="en-US" sz="1400" b="1" i="1" dirty="0" smtClean="0"/>
              <a:t>EEO Director</a:t>
            </a:r>
          </a:p>
          <a:p>
            <a:pPr marL="0" indent="0">
              <a:buNone/>
            </a:pPr>
            <a:r>
              <a:rPr lang="en-US" sz="1400" b="1" dirty="0" smtClean="0"/>
              <a:t>National Headquarters, Selective Service System</a:t>
            </a:r>
          </a:p>
          <a:p>
            <a:pPr marL="0" indent="0">
              <a:buNone/>
            </a:pPr>
            <a:r>
              <a:rPr lang="en-US" sz="1400" b="1" dirty="0" smtClean="0"/>
              <a:t>Arlington</a:t>
            </a:r>
            <a:r>
              <a:rPr lang="en-US" sz="1400" b="1" dirty="0"/>
              <a:t>, VA </a:t>
            </a:r>
            <a:r>
              <a:rPr lang="en-US" sz="1400" b="1" dirty="0" smtClean="0"/>
              <a:t>22209</a:t>
            </a:r>
            <a:endParaRPr lang="en-US" sz="1400" b="1" dirty="0"/>
          </a:p>
          <a:p>
            <a:pPr marL="0" indent="0">
              <a:buNone/>
            </a:pPr>
            <a:r>
              <a:rPr lang="en-US" sz="1400" b="1" dirty="0" smtClean="0"/>
              <a:t>(703) </a:t>
            </a:r>
            <a:r>
              <a:rPr lang="en-US" sz="1400" b="1" dirty="0" smtClean="0"/>
              <a:t>605-4079 </a:t>
            </a:r>
            <a:r>
              <a:rPr lang="en-US" sz="1400" b="1" dirty="0" smtClean="0"/>
              <a:t>(Office)</a:t>
            </a:r>
          </a:p>
          <a:p>
            <a:pPr marL="0" indent="0">
              <a:buNone/>
            </a:pPr>
            <a:r>
              <a:rPr lang="en-US" sz="1400" b="1" dirty="0" smtClean="0"/>
              <a:t>(703) 605-4136 (Fax)</a:t>
            </a:r>
          </a:p>
          <a:p>
            <a:pPr marL="0" indent="0">
              <a:buNone/>
            </a:pPr>
            <a:r>
              <a:rPr lang="en-US" sz="1400" b="1" dirty="0" smtClean="0">
                <a:hlinkClick r:id="rId4"/>
              </a:rPr>
              <a:t>Jorene.Massey@sss.gov</a:t>
            </a:r>
            <a:endParaRPr lang="en-US" sz="1400" b="1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534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6800"/>
            <a:ext cx="7391400" cy="611818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Purpose:</a:t>
            </a:r>
            <a:endParaRPr lang="en-US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8229600" cy="44196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To provide Selective Service managers and staff with a general understanding of the agency’s reasonable accommodations (RA) procedures and </a:t>
            </a:r>
            <a:r>
              <a:rPr lang="en-US" sz="2400" b="1" dirty="0" smtClean="0"/>
              <a:t>process</a:t>
            </a:r>
            <a:r>
              <a:rPr lang="en-US" sz="24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683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239000" cy="7620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Objectives:</a:t>
            </a:r>
            <a:endParaRPr lang="en-US" sz="40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467600" cy="3733800"/>
          </a:xfrm>
        </p:spPr>
        <p:txBody>
          <a:bodyPr>
            <a:normAutofit fontScale="92500"/>
          </a:bodyPr>
          <a:lstStyle/>
          <a:p>
            <a:r>
              <a:rPr lang="en-US" sz="2400" b="1" dirty="0" smtClean="0"/>
              <a:t>Define reasonable accommodation (RA</a:t>
            </a:r>
            <a:r>
              <a:rPr lang="en-US" sz="2400" b="1" dirty="0" smtClean="0"/>
              <a:t>)</a:t>
            </a:r>
          </a:p>
          <a:p>
            <a:endParaRPr lang="en-US" sz="1000" b="1" dirty="0" smtClean="0"/>
          </a:p>
          <a:p>
            <a:r>
              <a:rPr lang="en-US" sz="2400" b="1" dirty="0" smtClean="0"/>
              <a:t>Identify the agency’s responsibilities relating to RA requests</a:t>
            </a:r>
          </a:p>
          <a:p>
            <a:pPr marL="0" indent="0">
              <a:buNone/>
            </a:pPr>
            <a:endParaRPr lang="en-US" sz="1000" b="1" dirty="0" smtClean="0"/>
          </a:p>
          <a:p>
            <a:r>
              <a:rPr lang="en-US" sz="2400" b="1" dirty="0" smtClean="0"/>
              <a:t>Identify the employee’s responsibilities relating to RA requests</a:t>
            </a:r>
          </a:p>
          <a:p>
            <a:endParaRPr lang="en-US" sz="1000" b="1" dirty="0" smtClean="0"/>
          </a:p>
          <a:p>
            <a:r>
              <a:rPr lang="en-US" sz="2400" b="1" dirty="0" smtClean="0"/>
              <a:t>Highlight the </a:t>
            </a:r>
            <a:r>
              <a:rPr lang="en-US" sz="2400" b="1" dirty="0" smtClean="0"/>
              <a:t>RA request process</a:t>
            </a:r>
          </a:p>
          <a:p>
            <a:endParaRPr lang="en-US" sz="1000" b="1" dirty="0" smtClean="0"/>
          </a:p>
          <a:p>
            <a:r>
              <a:rPr lang="en-US" sz="2400" b="1" dirty="0" smtClean="0"/>
              <a:t>Provide additional resources for Selective Service 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   team members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6650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8001000" cy="838200"/>
          </a:xfrm>
        </p:spPr>
        <p:txBody>
          <a:bodyPr/>
          <a:lstStyle/>
          <a:p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What is a Reasonable Accommodation?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467600" cy="2133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Accommodation of a known mental or physical limitation of an individual with a </a:t>
            </a:r>
            <a:r>
              <a:rPr lang="en-US" sz="2400" b="1" u="sng" dirty="0" smtClean="0"/>
              <a:t>disability</a:t>
            </a:r>
            <a:r>
              <a:rPr lang="en-US" sz="2400" dirty="0" smtClean="0"/>
              <a:t> who is otherwise qualified to do a job, unless to do so would cause an undue hardship.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669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239000" cy="7620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So what is a disability?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467600" cy="2667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 smtClean="0"/>
              <a:t>An “individual with a disability” is someone who</a:t>
            </a:r>
            <a:r>
              <a:rPr lang="en-US" sz="2600" dirty="0" smtClean="0"/>
              <a:t>: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200" dirty="0" smtClean="0"/>
              <a:t>Has a physical or mental impairment that “substantially limits” one or more of that individual’s “</a:t>
            </a:r>
            <a:r>
              <a:rPr lang="en-US" sz="2200" u="sng" dirty="0" smtClean="0"/>
              <a:t>major life activities</a:t>
            </a:r>
            <a:r>
              <a:rPr lang="en-US" sz="2200" dirty="0" smtClean="0"/>
              <a:t>”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Has a record of such impairment; or 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Is “regarded as” having an impairment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2686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239000" cy="1143000"/>
          </a:xfrm>
        </p:spPr>
        <p:txBody>
          <a:bodyPr/>
          <a:lstStyle/>
          <a:p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How do I know what is considered a “Major Life Activity (MLA)?”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467600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/>
              <a:t>As defined by the ADA Amendments Act, an MLA is a basic activity that most people in the general healthy population can perform with little or no difficulty, such as:</a:t>
            </a:r>
          </a:p>
          <a:p>
            <a:r>
              <a:rPr lang="en-US" sz="2000" u="sng" dirty="0" smtClean="0"/>
              <a:t>Activities</a:t>
            </a:r>
            <a:r>
              <a:rPr lang="en-US" sz="2000" dirty="0" smtClean="0"/>
              <a:t> like caring for oneself, performing manual tasks, walking, seeing, hearing, speaking, breathing, sitting, standing, lifting, reaching, bending, reading, learning, thinking, interacting with other people, communicating, concentrating, eating, sleeping, walking, or</a:t>
            </a:r>
          </a:p>
          <a:p>
            <a:r>
              <a:rPr lang="en-US" sz="2000" u="sng" dirty="0" smtClean="0"/>
              <a:t>Major bodily functions</a:t>
            </a:r>
            <a:r>
              <a:rPr lang="en-US" sz="2000" dirty="0" smtClean="0"/>
              <a:t>, e.g., functions of the immune system, normal cell growth, digestive, bowel, bladder, neurological, brain, respiratory, circulatory, endocrine, and reproductive functions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168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239000" cy="6858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Selective Service is required to: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467600" cy="297180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Provide all employees and applicants with a process that allows for a reasonable accommodation request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Adhere to the local, state, and federal laws relating to disabilities and reasonable accommodations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Keep all information relating to reasonable accommodations secure, confidential, and separate from the employee’s personnel file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8831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239000" cy="11430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Selective Service is </a:t>
            </a:r>
            <a:r>
              <a:rPr lang="en-US" sz="4000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NOT</a:t>
            </a:r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required, as an accommodation, to: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133600"/>
            <a:ext cx="7467600" cy="38862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Lower performance or production standards.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000" dirty="0" smtClean="0"/>
              <a:t>Waive uniformly applied conduct rules that are job-related &amp; consistent with business necessity.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000" dirty="0" smtClean="0"/>
              <a:t>Remove an essential function of a job as an accommodation.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000" dirty="0" smtClean="0"/>
              <a:t>Withhold or cancel proposed discipline for either performance </a:t>
            </a:r>
            <a:r>
              <a:rPr lang="en-US" sz="2000" dirty="0"/>
              <a:t> </a:t>
            </a:r>
            <a:r>
              <a:rPr lang="en-US" sz="2000" dirty="0" smtClean="0"/>
              <a:t>   </a:t>
            </a:r>
            <a:r>
              <a:rPr lang="en-US" sz="2000" dirty="0" smtClean="0"/>
              <a:t>or </a:t>
            </a:r>
            <a:r>
              <a:rPr lang="en-US" sz="2000" dirty="0" smtClean="0"/>
              <a:t>production problems, or violations of conduct rules that are </a:t>
            </a:r>
            <a:r>
              <a:rPr lang="en-US" sz="2000" dirty="0" smtClean="0"/>
              <a:t> job-related </a:t>
            </a:r>
            <a:r>
              <a:rPr lang="en-US" sz="2000" dirty="0" smtClean="0"/>
              <a:t>and consistent with business necessity (e.g., rules prohibiting violence, threats of violence, theft </a:t>
            </a:r>
            <a:r>
              <a:rPr lang="en-US" sz="1400" dirty="0" smtClean="0"/>
              <a:t>&amp;</a:t>
            </a:r>
            <a:r>
              <a:rPr lang="en-US" sz="2000" dirty="0" smtClean="0"/>
              <a:t> destruction of property), and that applies to all employees even if the performance problem or conduct violation resulted from a disability.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430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239000" cy="1143000"/>
          </a:xfrm>
        </p:spPr>
        <p:txBody>
          <a:bodyPr/>
          <a:lstStyle/>
          <a:p>
            <a:r>
              <a:rPr lang="en-US" sz="4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How do I request a Reasonable Accommodation?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467600" cy="426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An employee may request a reasonable accommodation at any time, either in writing or orally, to the following personnel/offices:</a:t>
            </a:r>
          </a:p>
          <a:p>
            <a:endParaRPr lang="en-US" sz="1000" dirty="0" smtClean="0"/>
          </a:p>
          <a:p>
            <a:r>
              <a:rPr lang="en-US" sz="2200" dirty="0" smtClean="0"/>
              <a:t>The </a:t>
            </a:r>
            <a:r>
              <a:rPr lang="en-US" sz="2200" dirty="0" smtClean="0"/>
              <a:t>Reasonable Accommodation Officer (RAO)</a:t>
            </a:r>
            <a:endParaRPr lang="en-US" sz="2200" dirty="0" smtClean="0"/>
          </a:p>
          <a:p>
            <a:pPr marL="0" indent="0">
              <a:buNone/>
            </a:pPr>
            <a:endParaRPr lang="en-US" sz="900" dirty="0" smtClean="0"/>
          </a:p>
          <a:p>
            <a:r>
              <a:rPr lang="en-US" sz="2200" dirty="0" smtClean="0"/>
              <a:t>His/her supervisor</a:t>
            </a:r>
          </a:p>
          <a:p>
            <a:endParaRPr lang="en-US" sz="900" dirty="0" smtClean="0"/>
          </a:p>
          <a:p>
            <a:r>
              <a:rPr lang="en-US" sz="2200" dirty="0" smtClean="0"/>
              <a:t>A supervisor or manager in his/her immediate chain of command</a:t>
            </a:r>
          </a:p>
          <a:p>
            <a:pPr marL="0" indent="0">
              <a:buNone/>
            </a:pPr>
            <a:endParaRPr lang="en-US" sz="900" dirty="0" smtClean="0"/>
          </a:p>
          <a:p>
            <a:pPr marL="0" indent="0">
              <a:buNone/>
            </a:pPr>
            <a:r>
              <a:rPr lang="en-US" sz="2000" b="1" dirty="0" smtClean="0"/>
              <a:t>Note</a:t>
            </a:r>
            <a:r>
              <a:rPr lang="en-US" sz="2000" dirty="0" smtClean="0"/>
              <a:t>:  If a request is made to the supervisor or manager, the supervisor or manager must contact the </a:t>
            </a:r>
            <a:r>
              <a:rPr lang="en-US" sz="2000" dirty="0" smtClean="0"/>
              <a:t>RAO within two </a:t>
            </a:r>
            <a:r>
              <a:rPr lang="en-US" sz="2000" dirty="0" smtClean="0"/>
              <a:t>business days.</a:t>
            </a:r>
          </a:p>
        </p:txBody>
      </p:sp>
    </p:spTree>
    <p:extLst>
      <p:ext uri="{BB962C8B-B14F-4D97-AF65-F5344CB8AC3E}">
        <p14:creationId xmlns:p14="http://schemas.microsoft.com/office/powerpoint/2010/main" val="115900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2358</TotalTime>
  <Words>871</Words>
  <Application>Microsoft Office PowerPoint</Application>
  <PresentationFormat>On-screen Show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Thermal</vt:lpstr>
      <vt:lpstr>Reasonable Accommodations New Employee Orientation Briefing</vt:lpstr>
      <vt:lpstr>Purpose:</vt:lpstr>
      <vt:lpstr>Objectives:</vt:lpstr>
      <vt:lpstr>What is a Reasonable Accommodation?</vt:lpstr>
      <vt:lpstr>So what is a disability?</vt:lpstr>
      <vt:lpstr>How do I know what is considered a “Major Life Activity (MLA)?” </vt:lpstr>
      <vt:lpstr>Selective Service is required to:</vt:lpstr>
      <vt:lpstr>Selective Service is NOT required, as an accommodation, to:</vt:lpstr>
      <vt:lpstr>How do I request a Reasonable Accommodation?</vt:lpstr>
      <vt:lpstr>What is the Reasonable Accommodation Process?</vt:lpstr>
      <vt:lpstr>The Interactive Process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Bombella, Matthew</dc:creator>
  <cp:lastModifiedBy>Jennifer Burke</cp:lastModifiedBy>
  <cp:revision>78</cp:revision>
  <dcterms:created xsi:type="dcterms:W3CDTF">2013-09-27T19:59:28Z</dcterms:created>
  <dcterms:modified xsi:type="dcterms:W3CDTF">2017-01-19T20:59:31Z</dcterms:modified>
</cp:coreProperties>
</file>